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2" roundtripDataSignature="AMtx7mgp4KGjVRuCjJUHG67o0iYZyX+xT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4D9A034-25EF-4691-8354-BC824641EAB1}">
  <a:tblStyle styleId="{74D9A034-25EF-4691-8354-BC824641EAB1}"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12" Type="http://customschemas.google.com/relationships/presentationmetadata" Target="metadata"/><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 name="Shape 23"/>
        <p:cNvGrpSpPr/>
        <p:nvPr/>
      </p:nvGrpSpPr>
      <p:grpSpPr>
        <a:xfrm>
          <a:off x="0" y="0"/>
          <a:ext cx="0" cy="0"/>
          <a:chOff x="0" y="0"/>
          <a:chExt cx="0" cy="0"/>
        </a:xfrm>
      </p:grpSpPr>
      <p:sp>
        <p:nvSpPr>
          <p:cNvPr id="24" name="Google Shape;24;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6"/>
          <p:cNvSpPr/>
          <p:nvPr>
            <p:ph idx="2" type="pic"/>
          </p:nvPr>
        </p:nvSpPr>
        <p:spPr>
          <a:xfrm>
            <a:off x="5183188" y="987425"/>
            <a:ext cx="6172200" cy="4873625"/>
          </a:xfrm>
          <a:prstGeom prst="rect">
            <a:avLst/>
          </a:prstGeom>
          <a:noFill/>
          <a:ln>
            <a:noFill/>
          </a:ln>
        </p:spPr>
      </p:sp>
      <p:sp>
        <p:nvSpPr>
          <p:cNvPr id="64" name="Google Shape;64;p1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AU"/>
              <a:t>Term 4 Week 2 Answers</a:t>
            </a:r>
            <a:endParaRPr/>
          </a:p>
        </p:txBody>
      </p:sp>
      <p:sp>
        <p:nvSpPr>
          <p:cNvPr id="85" name="Google Shape;85;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AU"/>
              <a:t>Maths Tasks</a:t>
            </a:r>
            <a:endParaRPr/>
          </a:p>
          <a:p>
            <a:pPr indent="0" lvl="0" marL="0" rtl="0" algn="ctr">
              <a:lnSpc>
                <a:spcPct val="90000"/>
              </a:lnSpc>
              <a:spcBef>
                <a:spcPts val="1000"/>
              </a:spcBef>
              <a:spcAft>
                <a:spcPts val="0"/>
              </a:spcAft>
              <a:buClr>
                <a:schemeClr val="dk1"/>
              </a:buClr>
              <a:buSzPts val="24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
          <p:cNvSpPr txBox="1"/>
          <p:nvPr>
            <p:ph type="title"/>
          </p:nvPr>
        </p:nvSpPr>
        <p:spPr>
          <a:xfrm>
            <a:off x="838200" y="-251325"/>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AU"/>
              <a:t>Monday</a:t>
            </a:r>
            <a:endParaRPr/>
          </a:p>
        </p:txBody>
      </p:sp>
      <p:graphicFrame>
        <p:nvGraphicFramePr>
          <p:cNvPr id="91" name="Google Shape;91;p2"/>
          <p:cNvGraphicFramePr/>
          <p:nvPr/>
        </p:nvGraphicFramePr>
        <p:xfrm>
          <a:off x="1191075" y="913325"/>
          <a:ext cx="3000000" cy="3000000"/>
        </p:xfrm>
        <a:graphic>
          <a:graphicData uri="http://schemas.openxmlformats.org/drawingml/2006/table">
            <a:tbl>
              <a:tblPr>
                <a:noFill/>
                <a:tableStyleId>{74D9A034-25EF-4691-8354-BC824641EAB1}</a:tableStyleId>
              </a:tblPr>
              <a:tblGrid>
                <a:gridCol w="3259600"/>
                <a:gridCol w="3197525"/>
                <a:gridCol w="3352725"/>
              </a:tblGrid>
              <a:tr h="217600">
                <a:tc>
                  <a:txBody>
                    <a:bodyPr/>
                    <a:lstStyle/>
                    <a:p>
                      <a:pPr indent="0" lvl="0" marL="0" rtl="0" algn="ctr">
                        <a:lnSpc>
                          <a:spcPct val="115000"/>
                        </a:lnSpc>
                        <a:spcBef>
                          <a:spcPts val="0"/>
                        </a:spcBef>
                        <a:spcAft>
                          <a:spcPts val="0"/>
                        </a:spcAft>
                        <a:buNone/>
                      </a:pPr>
                      <a:r>
                        <a:rPr b="1" lang="en-AU" sz="1200">
                          <a:solidFill>
                            <a:srgbClr val="FFFFFF"/>
                          </a:solidFill>
                        </a:rPr>
                        <a:t>BLUE</a:t>
                      </a:r>
                      <a:endParaRPr b="1" sz="1200">
                        <a:solidFill>
                          <a:srgbClr val="FFFFFF"/>
                        </a:solidFill>
                      </a:endParaRPr>
                    </a:p>
                  </a:txBody>
                  <a:tcPr marT="34925" marB="34925" marR="69850" marL="698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00B0F0"/>
                    </a:solidFill>
                  </a:tcPr>
                </a:tc>
                <a:tc>
                  <a:txBody>
                    <a:bodyPr/>
                    <a:lstStyle/>
                    <a:p>
                      <a:pPr indent="0" lvl="0" marL="0" rtl="0" algn="ctr">
                        <a:lnSpc>
                          <a:spcPct val="115000"/>
                        </a:lnSpc>
                        <a:spcBef>
                          <a:spcPts val="0"/>
                        </a:spcBef>
                        <a:spcAft>
                          <a:spcPts val="0"/>
                        </a:spcAft>
                        <a:buNone/>
                      </a:pPr>
                      <a:r>
                        <a:rPr b="1" lang="en-AU" sz="1200">
                          <a:solidFill>
                            <a:srgbClr val="FFFFFF"/>
                          </a:solidFill>
                        </a:rPr>
                        <a:t>RED</a:t>
                      </a:r>
                      <a:endParaRPr b="1" sz="1200">
                        <a:solidFill>
                          <a:srgbClr val="FFFFFF"/>
                        </a:solidFill>
                      </a:endParaRPr>
                    </a:p>
                  </a:txBody>
                  <a:tcPr marT="34925" marB="34925" marR="69850" marL="698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0000"/>
                    </a:solidFill>
                  </a:tcPr>
                </a:tc>
                <a:tc>
                  <a:txBody>
                    <a:bodyPr/>
                    <a:lstStyle/>
                    <a:p>
                      <a:pPr indent="0" lvl="0" marL="0" rtl="0" algn="ctr">
                        <a:lnSpc>
                          <a:spcPct val="115000"/>
                        </a:lnSpc>
                        <a:spcBef>
                          <a:spcPts val="0"/>
                        </a:spcBef>
                        <a:spcAft>
                          <a:spcPts val="0"/>
                        </a:spcAft>
                        <a:buNone/>
                      </a:pPr>
                      <a:r>
                        <a:rPr b="1" lang="en-AU" sz="1200">
                          <a:solidFill>
                            <a:srgbClr val="FFFFFF"/>
                          </a:solidFill>
                        </a:rPr>
                        <a:t>GREEN</a:t>
                      </a:r>
                      <a:endParaRPr b="1" sz="1200">
                        <a:solidFill>
                          <a:srgbClr val="FFFFFF"/>
                        </a:solidFill>
                      </a:endParaRPr>
                    </a:p>
                  </a:txBody>
                  <a:tcPr marT="34925" marB="34925" marR="69850" marL="698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92D050"/>
                    </a:solidFill>
                  </a:tcPr>
                </a:tc>
              </a:tr>
              <a:tr h="1060775">
                <a:tc>
                  <a:txBody>
                    <a:bodyPr/>
                    <a:lstStyle/>
                    <a:p>
                      <a:pPr indent="0" lvl="0" marL="0" rtl="0" algn="l">
                        <a:lnSpc>
                          <a:spcPct val="115000"/>
                        </a:lnSpc>
                        <a:spcBef>
                          <a:spcPts val="0"/>
                        </a:spcBef>
                        <a:spcAft>
                          <a:spcPts val="0"/>
                        </a:spcAft>
                        <a:buNone/>
                      </a:pPr>
                      <a:r>
                        <a:rPr lang="en-AU" sz="1000"/>
                        <a:t>Write the following questions out in an algorithm and calculate the answers.</a:t>
                      </a:r>
                      <a:endParaRPr sz="1000"/>
                    </a:p>
                    <a:p>
                      <a:pPr indent="0" lvl="0" marL="0" rtl="0" algn="l">
                        <a:lnSpc>
                          <a:spcPct val="115000"/>
                        </a:lnSpc>
                        <a:spcBef>
                          <a:spcPts val="0"/>
                        </a:spcBef>
                        <a:spcAft>
                          <a:spcPts val="0"/>
                        </a:spcAft>
                        <a:buNone/>
                      </a:pPr>
                      <a:r>
                        <a:rPr lang="en-AU" sz="1100"/>
                        <a:t>a)</a:t>
                      </a:r>
                      <a:r>
                        <a:rPr lang="en-AU" sz="1000"/>
                        <a:t>1964 + 5282 = </a:t>
                      </a:r>
                      <a:r>
                        <a:rPr lang="en-AU" sz="1000">
                          <a:solidFill>
                            <a:srgbClr val="FF0000"/>
                          </a:solidFill>
                        </a:rPr>
                        <a:t>7246</a:t>
                      </a:r>
                      <a:endParaRPr sz="1000">
                        <a:solidFill>
                          <a:srgbClr val="FF0000"/>
                        </a:solidFill>
                      </a:endParaRPr>
                    </a:p>
                    <a:p>
                      <a:pPr indent="0" lvl="0" marL="0" rtl="0" algn="l">
                        <a:lnSpc>
                          <a:spcPct val="115000"/>
                        </a:lnSpc>
                        <a:spcBef>
                          <a:spcPts val="0"/>
                        </a:spcBef>
                        <a:spcAft>
                          <a:spcPts val="0"/>
                        </a:spcAft>
                        <a:buNone/>
                      </a:pPr>
                      <a:r>
                        <a:rPr lang="en-AU" sz="1100"/>
                        <a:t>b)</a:t>
                      </a:r>
                      <a:r>
                        <a:rPr lang="en-AU" sz="1000"/>
                        <a:t>4715 + 4563 = </a:t>
                      </a:r>
                      <a:r>
                        <a:rPr lang="en-AU" sz="1000">
                          <a:solidFill>
                            <a:srgbClr val="FF0000"/>
                          </a:solidFill>
                        </a:rPr>
                        <a:t>9278</a:t>
                      </a:r>
                      <a:endParaRPr sz="1000">
                        <a:solidFill>
                          <a:srgbClr val="FF0000"/>
                        </a:solidFill>
                      </a:endParaRPr>
                    </a:p>
                    <a:p>
                      <a:pPr indent="0" lvl="0" marL="0" rtl="0" algn="l">
                        <a:lnSpc>
                          <a:spcPct val="115000"/>
                        </a:lnSpc>
                        <a:spcBef>
                          <a:spcPts val="0"/>
                        </a:spcBef>
                        <a:spcAft>
                          <a:spcPts val="0"/>
                        </a:spcAft>
                        <a:buNone/>
                      </a:pPr>
                      <a:r>
                        <a:rPr lang="en-AU" sz="1100"/>
                        <a:t>c)</a:t>
                      </a:r>
                      <a:r>
                        <a:rPr lang="en-AU" sz="1000"/>
                        <a:t>7695 + 2178 = </a:t>
                      </a:r>
                      <a:r>
                        <a:rPr lang="en-AU" sz="1000">
                          <a:solidFill>
                            <a:srgbClr val="FF0000"/>
                          </a:solidFill>
                        </a:rPr>
                        <a:t>9873</a:t>
                      </a:r>
                      <a:endParaRPr sz="1000">
                        <a:solidFill>
                          <a:srgbClr val="FF0000"/>
                        </a:solidFill>
                      </a:endParaRPr>
                    </a:p>
                    <a:p>
                      <a:pPr indent="0" lvl="0" marL="0" rtl="0" algn="l">
                        <a:lnSpc>
                          <a:spcPct val="115000"/>
                        </a:lnSpc>
                        <a:spcBef>
                          <a:spcPts val="0"/>
                        </a:spcBef>
                        <a:spcAft>
                          <a:spcPts val="0"/>
                        </a:spcAft>
                        <a:buNone/>
                      </a:pPr>
                      <a:r>
                        <a:rPr lang="en-AU" sz="1100"/>
                        <a:t>d)</a:t>
                      </a:r>
                      <a:r>
                        <a:rPr lang="en-AU" sz="1000"/>
                        <a:t>9238 + 4768 = </a:t>
                      </a:r>
                      <a:r>
                        <a:rPr lang="en-AU" sz="1000">
                          <a:solidFill>
                            <a:srgbClr val="FF0000"/>
                          </a:solidFill>
                        </a:rPr>
                        <a:t>14006</a:t>
                      </a:r>
                      <a:endParaRPr sz="1000">
                        <a:solidFill>
                          <a:srgbClr val="FF0000"/>
                        </a:solidFill>
                      </a:endParaRPr>
                    </a:p>
                  </a:txBody>
                  <a:tcPr marT="34925" marB="34925" marR="69850" marL="698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n-AU" sz="1000"/>
                        <a:t>Write the following questions out in an algorithm and calculate the answers.</a:t>
                      </a:r>
                      <a:endParaRPr sz="1000"/>
                    </a:p>
                    <a:p>
                      <a:pPr indent="0" lvl="0" marL="0" rtl="0" algn="l">
                        <a:lnSpc>
                          <a:spcPct val="115000"/>
                        </a:lnSpc>
                        <a:spcBef>
                          <a:spcPts val="0"/>
                        </a:spcBef>
                        <a:spcAft>
                          <a:spcPts val="0"/>
                        </a:spcAft>
                        <a:buNone/>
                      </a:pPr>
                      <a:r>
                        <a:rPr lang="en-AU" sz="1100"/>
                        <a:t>a)</a:t>
                      </a:r>
                      <a:r>
                        <a:rPr lang="en-AU" sz="1000"/>
                        <a:t>21964 + 35282 = </a:t>
                      </a:r>
                      <a:r>
                        <a:rPr lang="en-AU" sz="1000">
                          <a:solidFill>
                            <a:srgbClr val="FF0000"/>
                          </a:solidFill>
                        </a:rPr>
                        <a:t>57246</a:t>
                      </a:r>
                      <a:endParaRPr sz="1000">
                        <a:solidFill>
                          <a:srgbClr val="FF0000"/>
                        </a:solidFill>
                      </a:endParaRPr>
                    </a:p>
                    <a:p>
                      <a:pPr indent="0" lvl="0" marL="0" rtl="0" algn="l">
                        <a:lnSpc>
                          <a:spcPct val="115000"/>
                        </a:lnSpc>
                        <a:spcBef>
                          <a:spcPts val="0"/>
                        </a:spcBef>
                        <a:spcAft>
                          <a:spcPts val="0"/>
                        </a:spcAft>
                        <a:buNone/>
                      </a:pPr>
                      <a:r>
                        <a:rPr lang="en-AU" sz="1100"/>
                        <a:t>b)</a:t>
                      </a:r>
                      <a:r>
                        <a:rPr lang="en-AU" sz="1000"/>
                        <a:t>34715 + 94563 = </a:t>
                      </a:r>
                      <a:r>
                        <a:rPr lang="en-AU" sz="1000">
                          <a:solidFill>
                            <a:srgbClr val="FF0000"/>
                          </a:solidFill>
                        </a:rPr>
                        <a:t>129278</a:t>
                      </a:r>
                      <a:endParaRPr sz="1000">
                        <a:solidFill>
                          <a:srgbClr val="FF0000"/>
                        </a:solidFill>
                      </a:endParaRPr>
                    </a:p>
                    <a:p>
                      <a:pPr indent="0" lvl="0" marL="0" rtl="0" algn="l">
                        <a:lnSpc>
                          <a:spcPct val="115000"/>
                        </a:lnSpc>
                        <a:spcBef>
                          <a:spcPts val="0"/>
                        </a:spcBef>
                        <a:spcAft>
                          <a:spcPts val="0"/>
                        </a:spcAft>
                        <a:buNone/>
                      </a:pPr>
                      <a:r>
                        <a:rPr lang="en-AU" sz="1100"/>
                        <a:t>c)</a:t>
                      </a:r>
                      <a:r>
                        <a:rPr lang="en-AU" sz="1000"/>
                        <a:t>67695 + 22178 = </a:t>
                      </a:r>
                      <a:r>
                        <a:rPr lang="en-AU" sz="1000">
                          <a:solidFill>
                            <a:srgbClr val="FF0000"/>
                          </a:solidFill>
                        </a:rPr>
                        <a:t>89873</a:t>
                      </a:r>
                      <a:endParaRPr sz="1000">
                        <a:solidFill>
                          <a:srgbClr val="FF0000"/>
                        </a:solidFill>
                      </a:endParaRPr>
                    </a:p>
                    <a:p>
                      <a:pPr indent="0" lvl="0" marL="0" rtl="0" algn="l">
                        <a:lnSpc>
                          <a:spcPct val="115000"/>
                        </a:lnSpc>
                        <a:spcBef>
                          <a:spcPts val="0"/>
                        </a:spcBef>
                        <a:spcAft>
                          <a:spcPts val="0"/>
                        </a:spcAft>
                        <a:buNone/>
                      </a:pPr>
                      <a:r>
                        <a:rPr lang="en-AU" sz="1100"/>
                        <a:t>d)</a:t>
                      </a:r>
                      <a:r>
                        <a:rPr lang="en-AU" sz="1000"/>
                        <a:t>19238 + 34768 = </a:t>
                      </a:r>
                      <a:r>
                        <a:rPr lang="en-AU" sz="1000">
                          <a:solidFill>
                            <a:srgbClr val="FF0000"/>
                          </a:solidFill>
                        </a:rPr>
                        <a:t>54006</a:t>
                      </a:r>
                      <a:endParaRPr sz="1000">
                        <a:solidFill>
                          <a:srgbClr val="FF0000"/>
                        </a:solidFill>
                      </a:endParaRPr>
                    </a:p>
                  </a:txBody>
                  <a:tcPr marT="34925" marB="34925" marR="69850" marL="698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n-AU" sz="1000">
                          <a:latin typeface="Calibri"/>
                          <a:ea typeface="Calibri"/>
                          <a:cs typeface="Calibri"/>
                          <a:sym typeface="Calibri"/>
                        </a:rPr>
                        <a:t>Find the missing numbers:</a:t>
                      </a:r>
                      <a:endParaRPr sz="1000">
                        <a:latin typeface="Calibri"/>
                        <a:ea typeface="Calibri"/>
                        <a:cs typeface="Calibri"/>
                        <a:sym typeface="Calibri"/>
                      </a:endParaRPr>
                    </a:p>
                    <a:p>
                      <a:pPr indent="0" lvl="0" marL="0" rtl="0" algn="l">
                        <a:lnSpc>
                          <a:spcPct val="115000"/>
                        </a:lnSpc>
                        <a:spcBef>
                          <a:spcPts val="0"/>
                        </a:spcBef>
                        <a:spcAft>
                          <a:spcPts val="0"/>
                        </a:spcAft>
                        <a:buNone/>
                      </a:pPr>
                      <a:r>
                        <a:rPr lang="en-AU" sz="1000">
                          <a:latin typeface="Calibri"/>
                          <a:ea typeface="Calibri"/>
                          <a:cs typeface="Calibri"/>
                          <a:sym typeface="Calibri"/>
                        </a:rPr>
                        <a:t>a) </a:t>
                      </a:r>
                      <a:r>
                        <a:rPr lang="en-AU" sz="1000">
                          <a:solidFill>
                            <a:srgbClr val="FF0000"/>
                          </a:solidFill>
                          <a:latin typeface="Calibri"/>
                          <a:ea typeface="Calibri"/>
                          <a:cs typeface="Calibri"/>
                          <a:sym typeface="Calibri"/>
                        </a:rPr>
                        <a:t>5</a:t>
                      </a:r>
                      <a:r>
                        <a:rPr lang="en-AU" sz="1000">
                          <a:latin typeface="Calibri"/>
                          <a:ea typeface="Calibri"/>
                          <a:cs typeface="Calibri"/>
                          <a:sym typeface="Calibri"/>
                        </a:rPr>
                        <a:t> + 91 + 5623 + 911 = 6630</a:t>
                      </a:r>
                      <a:endParaRPr sz="1000">
                        <a:latin typeface="Calibri"/>
                        <a:ea typeface="Calibri"/>
                        <a:cs typeface="Calibri"/>
                        <a:sym typeface="Calibri"/>
                      </a:endParaRPr>
                    </a:p>
                    <a:p>
                      <a:pPr indent="0" lvl="0" marL="0" rtl="0" algn="l">
                        <a:lnSpc>
                          <a:spcPct val="115000"/>
                        </a:lnSpc>
                        <a:spcBef>
                          <a:spcPts val="0"/>
                        </a:spcBef>
                        <a:spcAft>
                          <a:spcPts val="0"/>
                        </a:spcAft>
                        <a:buNone/>
                      </a:pPr>
                      <a:r>
                        <a:rPr lang="en-AU" sz="1000">
                          <a:latin typeface="Calibri"/>
                          <a:ea typeface="Calibri"/>
                          <a:cs typeface="Calibri"/>
                          <a:sym typeface="Calibri"/>
                        </a:rPr>
                        <a:t>b) 38 + 58 + 8798 + </a:t>
                      </a:r>
                      <a:r>
                        <a:rPr lang="en-AU" sz="1000">
                          <a:solidFill>
                            <a:srgbClr val="FF0000"/>
                          </a:solidFill>
                          <a:latin typeface="Calibri"/>
                          <a:ea typeface="Calibri"/>
                          <a:cs typeface="Calibri"/>
                          <a:sym typeface="Calibri"/>
                        </a:rPr>
                        <a:t>649</a:t>
                      </a:r>
                      <a:r>
                        <a:rPr lang="en-AU" sz="1000">
                          <a:latin typeface="Calibri"/>
                          <a:ea typeface="Calibri"/>
                          <a:cs typeface="Calibri"/>
                          <a:sym typeface="Calibri"/>
                        </a:rPr>
                        <a:t> = 9543</a:t>
                      </a:r>
                      <a:endParaRPr sz="1000">
                        <a:latin typeface="Calibri"/>
                        <a:ea typeface="Calibri"/>
                        <a:cs typeface="Calibri"/>
                        <a:sym typeface="Calibri"/>
                      </a:endParaRPr>
                    </a:p>
                    <a:p>
                      <a:pPr indent="0" lvl="0" marL="0" rtl="0" algn="l">
                        <a:lnSpc>
                          <a:spcPct val="115000"/>
                        </a:lnSpc>
                        <a:spcBef>
                          <a:spcPts val="0"/>
                        </a:spcBef>
                        <a:spcAft>
                          <a:spcPts val="0"/>
                        </a:spcAft>
                        <a:buNone/>
                      </a:pPr>
                      <a:r>
                        <a:rPr lang="en-AU" sz="1000">
                          <a:latin typeface="Calibri"/>
                          <a:ea typeface="Calibri"/>
                          <a:cs typeface="Calibri"/>
                          <a:sym typeface="Calibri"/>
                        </a:rPr>
                        <a:t>c) </a:t>
                      </a:r>
                      <a:r>
                        <a:rPr lang="en-AU" sz="1000">
                          <a:solidFill>
                            <a:srgbClr val="FF0000"/>
                          </a:solidFill>
                          <a:latin typeface="Calibri"/>
                          <a:ea typeface="Calibri"/>
                          <a:cs typeface="Calibri"/>
                          <a:sym typeface="Calibri"/>
                        </a:rPr>
                        <a:t>671</a:t>
                      </a:r>
                      <a:r>
                        <a:rPr lang="en-AU" sz="1000">
                          <a:latin typeface="Calibri"/>
                          <a:ea typeface="Calibri"/>
                          <a:cs typeface="Calibri"/>
                          <a:sym typeface="Calibri"/>
                        </a:rPr>
                        <a:t> + 1297 + 26 + 17 = 2011</a:t>
                      </a:r>
                      <a:endParaRPr sz="1000">
                        <a:latin typeface="Calibri"/>
                        <a:ea typeface="Calibri"/>
                        <a:cs typeface="Calibri"/>
                        <a:sym typeface="Calibri"/>
                      </a:endParaRPr>
                    </a:p>
                    <a:p>
                      <a:pPr indent="0" lvl="0" marL="0" rtl="0" algn="l">
                        <a:lnSpc>
                          <a:spcPct val="115000"/>
                        </a:lnSpc>
                        <a:spcBef>
                          <a:spcPts val="0"/>
                        </a:spcBef>
                        <a:spcAft>
                          <a:spcPts val="0"/>
                        </a:spcAft>
                        <a:buNone/>
                      </a:pPr>
                      <a:r>
                        <a:rPr lang="en-AU" sz="1000">
                          <a:latin typeface="Calibri"/>
                          <a:ea typeface="Calibri"/>
                          <a:cs typeface="Calibri"/>
                          <a:sym typeface="Calibri"/>
                        </a:rPr>
                        <a:t>d) 849 + </a:t>
                      </a:r>
                      <a:r>
                        <a:rPr lang="en-AU" sz="1000">
                          <a:solidFill>
                            <a:srgbClr val="FF0000"/>
                          </a:solidFill>
                          <a:latin typeface="Calibri"/>
                          <a:ea typeface="Calibri"/>
                          <a:cs typeface="Calibri"/>
                          <a:sym typeface="Calibri"/>
                        </a:rPr>
                        <a:t>9558</a:t>
                      </a:r>
                      <a:r>
                        <a:rPr lang="en-AU" sz="1000">
                          <a:latin typeface="Calibri"/>
                          <a:ea typeface="Calibri"/>
                          <a:cs typeface="Calibri"/>
                          <a:sym typeface="Calibri"/>
                        </a:rPr>
                        <a:t> + 62 + 97 = 10566</a:t>
                      </a:r>
                      <a:endParaRPr sz="1000">
                        <a:latin typeface="Calibri"/>
                        <a:ea typeface="Calibri"/>
                        <a:cs typeface="Calibri"/>
                        <a:sym typeface="Calibri"/>
                      </a:endParaRPr>
                    </a:p>
                  </a:txBody>
                  <a:tcPr marT="34925" marB="34925" marR="69850" marL="698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FFFF"/>
                    </a:solidFill>
                  </a:tcPr>
                </a:tc>
              </a:tr>
              <a:tr h="1461350">
                <a:tc>
                  <a:txBody>
                    <a:bodyPr/>
                    <a:lstStyle/>
                    <a:p>
                      <a:pPr indent="0" lvl="0" marL="0" rtl="0" algn="l">
                        <a:lnSpc>
                          <a:spcPct val="115000"/>
                        </a:lnSpc>
                        <a:spcBef>
                          <a:spcPts val="0"/>
                        </a:spcBef>
                        <a:spcAft>
                          <a:spcPts val="0"/>
                        </a:spcAft>
                        <a:buNone/>
                      </a:pPr>
                      <a:r>
                        <a:rPr lang="en-AU" sz="1000"/>
                        <a:t>If an ice block cost $1.50 each, how much would it cost to buy 3 of them?  </a:t>
                      </a:r>
                      <a:r>
                        <a:rPr lang="en-AU" sz="1000">
                          <a:solidFill>
                            <a:srgbClr val="FF0000"/>
                          </a:solidFill>
                        </a:rPr>
                        <a:t>$4.50</a:t>
                      </a:r>
                      <a:endParaRPr sz="1000">
                        <a:solidFill>
                          <a:srgbClr val="FF0000"/>
                        </a:solidFill>
                      </a:endParaRPr>
                    </a:p>
                    <a:p>
                      <a:pPr indent="0" lvl="0" marL="0" rtl="0" algn="l">
                        <a:lnSpc>
                          <a:spcPct val="115000"/>
                        </a:lnSpc>
                        <a:spcBef>
                          <a:spcPts val="0"/>
                        </a:spcBef>
                        <a:spcAft>
                          <a:spcPts val="0"/>
                        </a:spcAft>
                        <a:buNone/>
                      </a:pPr>
                      <a:r>
                        <a:rPr lang="en-AU" sz="1000"/>
                        <a:t>If a can of Sprite cost $2 each, how much would it cost to buy 5 of them? </a:t>
                      </a:r>
                      <a:r>
                        <a:rPr lang="en-AU" sz="1000">
                          <a:solidFill>
                            <a:srgbClr val="FF0000"/>
                          </a:solidFill>
                        </a:rPr>
                        <a:t>$10</a:t>
                      </a:r>
                      <a:endParaRPr sz="1000">
                        <a:solidFill>
                          <a:srgbClr val="FF0000"/>
                        </a:solidFill>
                      </a:endParaRPr>
                    </a:p>
                  </a:txBody>
                  <a:tcPr marT="34925" marB="34925" marR="69850" marL="698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n-AU" sz="1000"/>
                        <a:t>Merlin trained 82,016 dragons, Miss Peters trained 399 dragons and Mrs Durose trained 31,427 dragons. What is the difference in the amount of dragons trained by Miss Peters and Mrs Durose?</a:t>
                      </a:r>
                      <a:r>
                        <a:rPr lang="en-AU" sz="1000">
                          <a:latin typeface="Calibri"/>
                          <a:ea typeface="Calibri"/>
                          <a:cs typeface="Calibri"/>
                          <a:sym typeface="Calibri"/>
                        </a:rPr>
                        <a:t> </a:t>
                      </a:r>
                      <a:r>
                        <a:rPr lang="en-AU" sz="1000">
                          <a:solidFill>
                            <a:srgbClr val="FF0000"/>
                          </a:solidFill>
                          <a:latin typeface="Calibri"/>
                          <a:ea typeface="Calibri"/>
                          <a:cs typeface="Calibri"/>
                          <a:sym typeface="Calibri"/>
                        </a:rPr>
                        <a:t>31028</a:t>
                      </a:r>
                      <a:endParaRPr sz="1000">
                        <a:solidFill>
                          <a:srgbClr val="FF0000"/>
                        </a:solidFill>
                        <a:latin typeface="Calibri"/>
                        <a:ea typeface="Calibri"/>
                        <a:cs typeface="Calibri"/>
                        <a:sym typeface="Calibri"/>
                      </a:endParaRPr>
                    </a:p>
                  </a:txBody>
                  <a:tcPr marT="34925" marB="34925" marR="69850" marL="698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n-AU" sz="1000"/>
                        <a:t>John sold 318 oranges, 257 apples, 198 pineapples and 1450 bananas.</a:t>
                      </a:r>
                      <a:endParaRPr sz="1000"/>
                    </a:p>
                    <a:p>
                      <a:pPr indent="0" lvl="0" marL="0" rtl="0" algn="l">
                        <a:lnSpc>
                          <a:spcPct val="115000"/>
                        </a:lnSpc>
                        <a:spcBef>
                          <a:spcPts val="0"/>
                        </a:spcBef>
                        <a:spcAft>
                          <a:spcPts val="0"/>
                        </a:spcAft>
                        <a:buNone/>
                      </a:pPr>
                      <a:r>
                        <a:rPr lang="en-AU" sz="1000"/>
                        <a:t>a)How many items of fruit did John sell? </a:t>
                      </a:r>
                      <a:r>
                        <a:rPr lang="en-AU" sz="1000">
                          <a:solidFill>
                            <a:srgbClr val="FF0000"/>
                          </a:solidFill>
                        </a:rPr>
                        <a:t>2223</a:t>
                      </a:r>
                      <a:endParaRPr sz="1000">
                        <a:solidFill>
                          <a:srgbClr val="FF0000"/>
                        </a:solidFill>
                      </a:endParaRPr>
                    </a:p>
                    <a:p>
                      <a:pPr indent="0" lvl="0" marL="0" rtl="0" algn="l">
                        <a:lnSpc>
                          <a:spcPct val="115000"/>
                        </a:lnSpc>
                        <a:spcBef>
                          <a:spcPts val="0"/>
                        </a:spcBef>
                        <a:spcAft>
                          <a:spcPts val="0"/>
                        </a:spcAft>
                        <a:buNone/>
                      </a:pPr>
                      <a:r>
                        <a:rPr lang="en-AU" sz="1000"/>
                        <a:t>b)If he sold each item of fruit for 50c and the pineapples for double that price, how much money did he make? $1012.50 + $1450 = </a:t>
                      </a:r>
                      <a:r>
                        <a:rPr lang="en-AU" sz="1000">
                          <a:solidFill>
                            <a:srgbClr val="FF0000"/>
                          </a:solidFill>
                        </a:rPr>
                        <a:t>$2462.50</a:t>
                      </a:r>
                      <a:endParaRPr sz="1000">
                        <a:solidFill>
                          <a:srgbClr val="FF0000"/>
                        </a:solidFill>
                      </a:endParaRPr>
                    </a:p>
                  </a:txBody>
                  <a:tcPr marT="34925" marB="34925" marR="69850" marL="698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FFFF"/>
                    </a:solidFill>
                  </a:tcPr>
                </a:tc>
              </a:tr>
              <a:tr h="1389625">
                <a:tc>
                  <a:txBody>
                    <a:bodyPr/>
                    <a:lstStyle/>
                    <a:p>
                      <a:pPr indent="0" lvl="0" marL="0" rtl="0" algn="l">
                        <a:lnSpc>
                          <a:spcPct val="115000"/>
                        </a:lnSpc>
                        <a:spcBef>
                          <a:spcPts val="0"/>
                        </a:spcBef>
                        <a:spcAft>
                          <a:spcPts val="0"/>
                        </a:spcAft>
                        <a:buNone/>
                      </a:pPr>
                      <a:r>
                        <a:rPr lang="en-AU" sz="1000"/>
                        <a:t>On Monday Abby sold 94 mice, 67 puppies, 483 goldfish and 159 birds.</a:t>
                      </a:r>
                      <a:endParaRPr sz="1000"/>
                    </a:p>
                    <a:p>
                      <a:pPr indent="0" lvl="0" marL="0" rtl="0" algn="l">
                        <a:lnSpc>
                          <a:spcPct val="115000"/>
                        </a:lnSpc>
                        <a:spcBef>
                          <a:spcPts val="0"/>
                        </a:spcBef>
                        <a:spcAft>
                          <a:spcPts val="0"/>
                        </a:spcAft>
                        <a:buNone/>
                      </a:pPr>
                      <a:r>
                        <a:rPr lang="en-AU" sz="1000"/>
                        <a:t>a)How many pets did Abby sell? </a:t>
                      </a:r>
                      <a:r>
                        <a:rPr lang="en-AU" sz="1000">
                          <a:solidFill>
                            <a:srgbClr val="FF0000"/>
                          </a:solidFill>
                        </a:rPr>
                        <a:t>803</a:t>
                      </a:r>
                      <a:endParaRPr sz="1000">
                        <a:solidFill>
                          <a:srgbClr val="FF0000"/>
                        </a:solidFill>
                      </a:endParaRPr>
                    </a:p>
                    <a:p>
                      <a:pPr indent="0" lvl="0" marL="0" rtl="0" algn="l">
                        <a:lnSpc>
                          <a:spcPct val="115000"/>
                        </a:lnSpc>
                        <a:spcBef>
                          <a:spcPts val="0"/>
                        </a:spcBef>
                        <a:spcAft>
                          <a:spcPts val="0"/>
                        </a:spcAft>
                        <a:buNone/>
                      </a:pPr>
                      <a:r>
                        <a:rPr lang="en-AU" sz="1000"/>
                        <a:t>b)If Abby sold double the amount as Monday on Tuesday. How many animals did she sell on Tuesday? </a:t>
                      </a:r>
                      <a:r>
                        <a:rPr lang="en-AU" sz="1000">
                          <a:solidFill>
                            <a:srgbClr val="FF0000"/>
                          </a:solidFill>
                        </a:rPr>
                        <a:t>1606</a:t>
                      </a:r>
                      <a:endParaRPr sz="1000">
                        <a:solidFill>
                          <a:srgbClr val="FF0000"/>
                        </a:solidFill>
                      </a:endParaRPr>
                    </a:p>
                    <a:p>
                      <a:pPr indent="0" lvl="0" marL="0" rtl="0" algn="l">
                        <a:lnSpc>
                          <a:spcPct val="115000"/>
                        </a:lnSpc>
                        <a:spcBef>
                          <a:spcPts val="0"/>
                        </a:spcBef>
                        <a:spcAft>
                          <a:spcPts val="0"/>
                        </a:spcAft>
                        <a:buNone/>
                      </a:pPr>
                      <a:r>
                        <a:rPr lang="en-AU" sz="1000"/>
                        <a:t>c)Wednesday, Thursday and Friday she sold the same amount of animals as Monday. How many animals did she sell throughout the week? </a:t>
                      </a:r>
                      <a:r>
                        <a:rPr lang="en-AU" sz="1000">
                          <a:solidFill>
                            <a:srgbClr val="FF0000"/>
                          </a:solidFill>
                        </a:rPr>
                        <a:t>4818</a:t>
                      </a:r>
                      <a:endParaRPr sz="1000">
                        <a:solidFill>
                          <a:srgbClr val="FF0000"/>
                        </a:solidFill>
                      </a:endParaRPr>
                    </a:p>
                  </a:txBody>
                  <a:tcPr marT="34925" marB="34925" marR="69850" marL="698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n-AU" sz="1000"/>
                        <a:t>Complete the follow questions and use the inverse operations to check your answers.</a:t>
                      </a:r>
                      <a:endParaRPr sz="1000"/>
                    </a:p>
                    <a:p>
                      <a:pPr indent="0" lvl="0" marL="0" rtl="0" algn="l">
                        <a:lnSpc>
                          <a:spcPct val="115000"/>
                        </a:lnSpc>
                        <a:spcBef>
                          <a:spcPts val="0"/>
                        </a:spcBef>
                        <a:spcAft>
                          <a:spcPts val="0"/>
                        </a:spcAft>
                        <a:buNone/>
                      </a:pPr>
                      <a:r>
                        <a:rPr lang="en-AU" sz="1000"/>
                        <a:t>a)Jeremy saved 916 pens and was given 1275 by his Grandfather. How many does he have now? </a:t>
                      </a:r>
                      <a:r>
                        <a:rPr lang="en-AU" sz="1000">
                          <a:solidFill>
                            <a:srgbClr val="FF0000"/>
                          </a:solidFill>
                        </a:rPr>
                        <a:t>2191</a:t>
                      </a:r>
                      <a:endParaRPr sz="1000">
                        <a:solidFill>
                          <a:srgbClr val="FF0000"/>
                        </a:solidFill>
                      </a:endParaRPr>
                    </a:p>
                    <a:p>
                      <a:pPr indent="0" lvl="0" marL="0" rtl="0" algn="l">
                        <a:lnSpc>
                          <a:spcPct val="115000"/>
                        </a:lnSpc>
                        <a:spcBef>
                          <a:spcPts val="0"/>
                        </a:spcBef>
                        <a:spcAft>
                          <a:spcPts val="0"/>
                        </a:spcAft>
                        <a:buNone/>
                      </a:pPr>
                      <a:r>
                        <a:rPr lang="en-AU" sz="1000"/>
                        <a:t>b)Jet’s book has 608 pages. He has read 239. how many more does he have to read? </a:t>
                      </a:r>
                      <a:r>
                        <a:rPr lang="en-AU" sz="1000">
                          <a:solidFill>
                            <a:srgbClr val="FF0000"/>
                          </a:solidFill>
                        </a:rPr>
                        <a:t>369</a:t>
                      </a:r>
                      <a:endParaRPr sz="1000">
                        <a:solidFill>
                          <a:srgbClr val="FF0000"/>
                        </a:solidFill>
                      </a:endParaRPr>
                    </a:p>
                    <a:p>
                      <a:pPr indent="0" lvl="0" marL="0" rtl="0" algn="l">
                        <a:lnSpc>
                          <a:spcPct val="115000"/>
                        </a:lnSpc>
                        <a:spcBef>
                          <a:spcPts val="0"/>
                        </a:spcBef>
                        <a:spcAft>
                          <a:spcPts val="0"/>
                        </a:spcAft>
                        <a:buNone/>
                      </a:pPr>
                      <a:r>
                        <a:rPr lang="en-AU" sz="1000"/>
                        <a:t>c)On a farm there were 3702 sheep. Jill sold 395 to jack who already owned 1454. How many does Jill have now?  How many does Jack have now?</a:t>
                      </a:r>
                      <a:endParaRPr sz="1000"/>
                    </a:p>
                  </a:txBody>
                  <a:tcPr marT="34925" marB="34925" marR="69850" marL="698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n-AU" sz="1000"/>
                        <a:t>Write the following questions out in an algorithm and calculate the answers.</a:t>
                      </a:r>
                      <a:endParaRPr sz="1000"/>
                    </a:p>
                    <a:p>
                      <a:pPr indent="0" lvl="0" marL="0" rtl="0" algn="l">
                        <a:lnSpc>
                          <a:spcPct val="115000"/>
                        </a:lnSpc>
                        <a:spcBef>
                          <a:spcPts val="0"/>
                        </a:spcBef>
                        <a:spcAft>
                          <a:spcPts val="0"/>
                        </a:spcAft>
                        <a:buNone/>
                      </a:pPr>
                      <a:r>
                        <a:rPr lang="en-AU" sz="1000"/>
                        <a:t>a)67283 + 3428173 = </a:t>
                      </a:r>
                      <a:r>
                        <a:rPr lang="en-AU" sz="1000">
                          <a:solidFill>
                            <a:srgbClr val="FF0000"/>
                          </a:solidFill>
                        </a:rPr>
                        <a:t>3495456</a:t>
                      </a:r>
                      <a:endParaRPr sz="1000">
                        <a:solidFill>
                          <a:srgbClr val="FF0000"/>
                        </a:solidFill>
                      </a:endParaRPr>
                    </a:p>
                    <a:p>
                      <a:pPr indent="0" lvl="0" marL="0" rtl="0" algn="l">
                        <a:lnSpc>
                          <a:spcPct val="115000"/>
                        </a:lnSpc>
                        <a:spcBef>
                          <a:spcPts val="0"/>
                        </a:spcBef>
                        <a:spcAft>
                          <a:spcPts val="0"/>
                        </a:spcAft>
                        <a:buNone/>
                      </a:pPr>
                      <a:r>
                        <a:rPr lang="en-AU" sz="1000"/>
                        <a:t>b)836524 + 46725 = </a:t>
                      </a:r>
                      <a:r>
                        <a:rPr lang="en-AU" sz="1000">
                          <a:solidFill>
                            <a:srgbClr val="FF0000"/>
                          </a:solidFill>
                        </a:rPr>
                        <a:t>883249</a:t>
                      </a:r>
                      <a:endParaRPr sz="1000">
                        <a:solidFill>
                          <a:srgbClr val="FF0000"/>
                        </a:solidFill>
                      </a:endParaRPr>
                    </a:p>
                    <a:p>
                      <a:pPr indent="0" lvl="0" marL="0" rtl="0" algn="l">
                        <a:lnSpc>
                          <a:spcPct val="115000"/>
                        </a:lnSpc>
                        <a:spcBef>
                          <a:spcPts val="0"/>
                        </a:spcBef>
                        <a:spcAft>
                          <a:spcPts val="0"/>
                        </a:spcAft>
                        <a:buNone/>
                      </a:pPr>
                      <a:r>
                        <a:rPr lang="en-AU" sz="1000"/>
                        <a:t>c)462834 + 82634 = </a:t>
                      </a:r>
                      <a:r>
                        <a:rPr lang="en-AU" sz="1000">
                          <a:solidFill>
                            <a:srgbClr val="FF0000"/>
                          </a:solidFill>
                        </a:rPr>
                        <a:t>545468</a:t>
                      </a:r>
                      <a:endParaRPr sz="1000">
                        <a:solidFill>
                          <a:srgbClr val="FF0000"/>
                        </a:solidFill>
                      </a:endParaRPr>
                    </a:p>
                    <a:p>
                      <a:pPr indent="0" lvl="0" marL="0" rtl="0" algn="l">
                        <a:lnSpc>
                          <a:spcPct val="115000"/>
                        </a:lnSpc>
                        <a:spcBef>
                          <a:spcPts val="0"/>
                        </a:spcBef>
                        <a:spcAft>
                          <a:spcPts val="0"/>
                        </a:spcAft>
                        <a:buNone/>
                      </a:pPr>
                      <a:r>
                        <a:rPr lang="en-AU" sz="1000"/>
                        <a:t>d)936724 + 73542 = </a:t>
                      </a:r>
                      <a:r>
                        <a:rPr lang="en-AU" sz="1000">
                          <a:solidFill>
                            <a:srgbClr val="FF0000"/>
                          </a:solidFill>
                        </a:rPr>
                        <a:t>1010266</a:t>
                      </a:r>
                      <a:endParaRPr sz="1000">
                        <a:solidFill>
                          <a:srgbClr val="FF0000"/>
                        </a:solidFill>
                      </a:endParaRPr>
                    </a:p>
                    <a:p>
                      <a:pPr indent="0" lvl="0" marL="0" rtl="0" algn="l">
                        <a:lnSpc>
                          <a:spcPct val="115000"/>
                        </a:lnSpc>
                        <a:spcBef>
                          <a:spcPts val="0"/>
                        </a:spcBef>
                        <a:spcAft>
                          <a:spcPts val="0"/>
                        </a:spcAft>
                        <a:buNone/>
                      </a:pPr>
                      <a:r>
                        <a:rPr lang="en-AU" sz="1000"/>
                        <a:t>e)472090 + 73500 = </a:t>
                      </a:r>
                      <a:r>
                        <a:rPr lang="en-AU" sz="1000">
                          <a:solidFill>
                            <a:srgbClr val="FF0000"/>
                          </a:solidFill>
                        </a:rPr>
                        <a:t>545590</a:t>
                      </a:r>
                      <a:endParaRPr sz="1000">
                        <a:solidFill>
                          <a:srgbClr val="FF0000"/>
                        </a:solidFill>
                      </a:endParaRPr>
                    </a:p>
                  </a:txBody>
                  <a:tcPr marT="34925" marB="34925" marR="69850" marL="698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FFFF"/>
                    </a:solidFill>
                  </a:tcPr>
                </a:tc>
              </a:tr>
              <a:tr h="855550">
                <a:tc>
                  <a:txBody>
                    <a:bodyPr/>
                    <a:lstStyle/>
                    <a:p>
                      <a:pPr indent="0" lvl="0" marL="0" rtl="0" algn="l">
                        <a:lnSpc>
                          <a:spcPct val="115000"/>
                        </a:lnSpc>
                        <a:spcBef>
                          <a:spcPts val="0"/>
                        </a:spcBef>
                        <a:spcAft>
                          <a:spcPts val="0"/>
                        </a:spcAft>
                        <a:buNone/>
                      </a:pPr>
                      <a:r>
                        <a:rPr lang="en-AU" sz="1000"/>
                        <a:t>Jim purchased a new car for $45,000, new tires for $5000, seat covers for $200 and floor mats for $50. How much did he spend all together?</a:t>
                      </a:r>
                      <a:endParaRPr sz="1000"/>
                    </a:p>
                    <a:p>
                      <a:pPr indent="0" lvl="0" marL="0" rtl="0" algn="l">
                        <a:lnSpc>
                          <a:spcPct val="115000"/>
                        </a:lnSpc>
                        <a:spcBef>
                          <a:spcPts val="0"/>
                        </a:spcBef>
                        <a:spcAft>
                          <a:spcPts val="0"/>
                        </a:spcAft>
                        <a:buNone/>
                      </a:pPr>
                      <a:r>
                        <a:rPr lang="en-AU" sz="1000">
                          <a:solidFill>
                            <a:srgbClr val="FF0000"/>
                          </a:solidFill>
                        </a:rPr>
                        <a:t>$50,250</a:t>
                      </a:r>
                      <a:endParaRPr sz="1000">
                        <a:solidFill>
                          <a:srgbClr val="FF0000"/>
                        </a:solidFill>
                      </a:endParaRPr>
                    </a:p>
                  </a:txBody>
                  <a:tcPr marT="34925" marB="34925" marR="69850" marL="698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n-AU" sz="1000">
                          <a:latin typeface="Calibri"/>
                          <a:ea typeface="Calibri"/>
                          <a:cs typeface="Calibri"/>
                          <a:sym typeface="Calibri"/>
                        </a:rPr>
                        <a:t>Miss Davis needs to provide enough orange juice for all of the students in her class for their end of year party. If each student is going to be provided with 230 ml of juice and Miss Davis bought 5.5 litres, how many students are in her class?</a:t>
                      </a:r>
                      <a:endParaRPr sz="1000">
                        <a:latin typeface="Calibri"/>
                        <a:ea typeface="Calibri"/>
                        <a:cs typeface="Calibri"/>
                        <a:sym typeface="Calibri"/>
                      </a:endParaRPr>
                    </a:p>
                    <a:p>
                      <a:pPr indent="0" lvl="0" marL="0" rtl="0" algn="l">
                        <a:lnSpc>
                          <a:spcPct val="115000"/>
                        </a:lnSpc>
                        <a:spcBef>
                          <a:spcPts val="0"/>
                        </a:spcBef>
                        <a:spcAft>
                          <a:spcPts val="0"/>
                        </a:spcAft>
                        <a:buNone/>
                      </a:pPr>
                      <a:r>
                        <a:rPr lang="en-AU" sz="1000">
                          <a:latin typeface="Calibri"/>
                          <a:ea typeface="Calibri"/>
                          <a:cs typeface="Calibri"/>
                          <a:sym typeface="Calibri"/>
                        </a:rPr>
                        <a:t> </a:t>
                      </a:r>
                      <a:r>
                        <a:rPr lang="en-AU" sz="1000">
                          <a:solidFill>
                            <a:srgbClr val="FF0000"/>
                          </a:solidFill>
                          <a:latin typeface="Calibri"/>
                          <a:ea typeface="Calibri"/>
                          <a:cs typeface="Calibri"/>
                          <a:sym typeface="Calibri"/>
                        </a:rPr>
                        <a:t>There are 23 students in Miss Davis’ class</a:t>
                      </a:r>
                      <a:endParaRPr sz="1000">
                        <a:solidFill>
                          <a:srgbClr val="FF0000"/>
                        </a:solidFill>
                        <a:latin typeface="Calibri"/>
                        <a:ea typeface="Calibri"/>
                        <a:cs typeface="Calibri"/>
                        <a:sym typeface="Calibri"/>
                      </a:endParaRPr>
                    </a:p>
                  </a:txBody>
                  <a:tcPr marT="34925" marB="34925" marR="69850" marL="698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n-AU" sz="1000"/>
                        <a:t> </a:t>
                      </a:r>
                      <a:r>
                        <a:rPr lang="en-AU" sz="1000">
                          <a:solidFill>
                            <a:srgbClr val="FF0000"/>
                          </a:solidFill>
                          <a:latin typeface="Calibri"/>
                          <a:ea typeface="Calibri"/>
                          <a:cs typeface="Calibri"/>
                          <a:sym typeface="Calibri"/>
                        </a:rPr>
                        <a:t>Two packs of 6 ($7.70).</a:t>
                      </a:r>
                      <a:endParaRPr sz="1000">
                        <a:solidFill>
                          <a:srgbClr val="FF0000"/>
                        </a:solidFill>
                        <a:latin typeface="Calibri"/>
                        <a:ea typeface="Calibri"/>
                        <a:cs typeface="Calibri"/>
                        <a:sym typeface="Calibri"/>
                      </a:endParaRPr>
                    </a:p>
                    <a:p>
                      <a:pPr indent="0" lvl="0" marL="0" rtl="0" algn="l">
                        <a:lnSpc>
                          <a:spcPct val="115000"/>
                        </a:lnSpc>
                        <a:spcBef>
                          <a:spcPts val="0"/>
                        </a:spcBef>
                        <a:spcAft>
                          <a:spcPts val="0"/>
                        </a:spcAft>
                        <a:buNone/>
                      </a:pPr>
                      <a:r>
                        <a:rPr lang="en-AU" sz="1000">
                          <a:solidFill>
                            <a:srgbClr val="FF0000"/>
                          </a:solidFill>
                          <a:latin typeface="Calibri"/>
                          <a:ea typeface="Calibri"/>
                          <a:cs typeface="Calibri"/>
                          <a:sym typeface="Calibri"/>
                        </a:rPr>
                        <a:t>4 packs $8.07 or individually $9.</a:t>
                      </a:r>
                      <a:endParaRPr sz="1000">
                        <a:solidFill>
                          <a:srgbClr val="FF0000"/>
                        </a:solidFill>
                        <a:latin typeface="Calibri"/>
                        <a:ea typeface="Calibri"/>
                        <a:cs typeface="Calibri"/>
                        <a:sym typeface="Calibri"/>
                      </a:endParaRPr>
                    </a:p>
                    <a:p>
                      <a:pPr indent="0" lvl="0" marL="0" rtl="0" algn="l">
                        <a:lnSpc>
                          <a:spcPct val="115000"/>
                        </a:lnSpc>
                        <a:spcBef>
                          <a:spcPts val="0"/>
                        </a:spcBef>
                        <a:spcAft>
                          <a:spcPts val="0"/>
                        </a:spcAft>
                        <a:buNone/>
                      </a:pPr>
                      <a:r>
                        <a:rPr lang="en-AU" sz="1000">
                          <a:solidFill>
                            <a:srgbClr val="FF0000"/>
                          </a:solidFill>
                          <a:latin typeface="Calibri"/>
                          <a:ea typeface="Calibri"/>
                          <a:cs typeface="Calibri"/>
                          <a:sym typeface="Calibri"/>
                        </a:rPr>
                        <a:t>$2.07</a:t>
                      </a:r>
                      <a:endParaRPr sz="1000">
                        <a:solidFill>
                          <a:srgbClr val="FF0000"/>
                        </a:solidFill>
                        <a:latin typeface="Calibri"/>
                        <a:ea typeface="Calibri"/>
                        <a:cs typeface="Calibri"/>
                        <a:sym typeface="Calibri"/>
                      </a:endParaRPr>
                    </a:p>
                    <a:p>
                      <a:pPr indent="0" lvl="0" marL="0" rtl="0" algn="l">
                        <a:lnSpc>
                          <a:spcPct val="115000"/>
                        </a:lnSpc>
                        <a:spcBef>
                          <a:spcPts val="0"/>
                        </a:spcBef>
                        <a:spcAft>
                          <a:spcPts val="0"/>
                        </a:spcAft>
                        <a:buNone/>
                      </a:pPr>
                      <a:r>
                        <a:rPr lang="en-AU" sz="1000">
                          <a:solidFill>
                            <a:srgbClr val="FF0000"/>
                          </a:solidFill>
                          <a:latin typeface="Calibri"/>
                          <a:ea typeface="Calibri"/>
                          <a:cs typeface="Calibri"/>
                          <a:sym typeface="Calibri"/>
                        </a:rPr>
                        <a:t>25c</a:t>
                      </a:r>
                      <a:endParaRPr sz="1000">
                        <a:solidFill>
                          <a:srgbClr val="FF0000"/>
                        </a:solidFill>
                        <a:latin typeface="Calibri"/>
                        <a:ea typeface="Calibri"/>
                        <a:cs typeface="Calibri"/>
                        <a:sym typeface="Calibri"/>
                      </a:endParaRPr>
                    </a:p>
                  </a:txBody>
                  <a:tcPr marT="34925" marB="34925" marR="69850" marL="698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3"/>
          <p:cNvSpPr txBox="1"/>
          <p:nvPr>
            <p:ph type="title"/>
          </p:nvPr>
        </p:nvSpPr>
        <p:spPr>
          <a:xfrm>
            <a:off x="838200" y="-282150"/>
            <a:ext cx="105156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AU"/>
              <a:t>Tuesday</a:t>
            </a:r>
            <a:endParaRPr/>
          </a:p>
        </p:txBody>
      </p:sp>
      <p:graphicFrame>
        <p:nvGraphicFramePr>
          <p:cNvPr id="97" name="Google Shape;97;p3"/>
          <p:cNvGraphicFramePr/>
          <p:nvPr/>
        </p:nvGraphicFramePr>
        <p:xfrm>
          <a:off x="1081600" y="720650"/>
          <a:ext cx="3000000" cy="3000000"/>
        </p:xfrm>
        <a:graphic>
          <a:graphicData uri="http://schemas.openxmlformats.org/drawingml/2006/table">
            <a:tbl>
              <a:tblPr>
                <a:noFill/>
                <a:tableStyleId>{74D9A034-25EF-4691-8354-BC824641EAB1}</a:tableStyleId>
              </a:tblPr>
              <a:tblGrid>
                <a:gridCol w="3413225"/>
                <a:gridCol w="3348225"/>
                <a:gridCol w="3510750"/>
              </a:tblGrid>
              <a:tr h="282150">
                <a:tc>
                  <a:txBody>
                    <a:bodyPr/>
                    <a:lstStyle/>
                    <a:p>
                      <a:pPr indent="0" lvl="0" marL="0" rtl="0" algn="ctr">
                        <a:lnSpc>
                          <a:spcPct val="115000"/>
                        </a:lnSpc>
                        <a:spcBef>
                          <a:spcPts val="0"/>
                        </a:spcBef>
                        <a:spcAft>
                          <a:spcPts val="0"/>
                        </a:spcAft>
                        <a:buNone/>
                      </a:pPr>
                      <a:r>
                        <a:rPr b="1" lang="en-AU" sz="1200">
                          <a:solidFill>
                            <a:srgbClr val="FFFFFF"/>
                          </a:solidFill>
                        </a:rPr>
                        <a:t>BLUE</a:t>
                      </a:r>
                      <a:endParaRPr b="1" sz="1200">
                        <a:solidFill>
                          <a:srgbClr val="FFFFFF"/>
                        </a:solidFill>
                      </a:endParaRPr>
                    </a:p>
                  </a:txBody>
                  <a:tcPr marT="34925" marB="34925" marR="69850" marL="698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00B0F0"/>
                    </a:solidFill>
                  </a:tcPr>
                </a:tc>
                <a:tc>
                  <a:txBody>
                    <a:bodyPr/>
                    <a:lstStyle/>
                    <a:p>
                      <a:pPr indent="0" lvl="0" marL="0" rtl="0" algn="ctr">
                        <a:lnSpc>
                          <a:spcPct val="115000"/>
                        </a:lnSpc>
                        <a:spcBef>
                          <a:spcPts val="0"/>
                        </a:spcBef>
                        <a:spcAft>
                          <a:spcPts val="0"/>
                        </a:spcAft>
                        <a:buNone/>
                      </a:pPr>
                      <a:r>
                        <a:rPr b="1" lang="en-AU" sz="1200">
                          <a:solidFill>
                            <a:srgbClr val="FFFFFF"/>
                          </a:solidFill>
                        </a:rPr>
                        <a:t>RED</a:t>
                      </a:r>
                      <a:endParaRPr b="1" sz="1200">
                        <a:solidFill>
                          <a:srgbClr val="FFFFFF"/>
                        </a:solidFill>
                      </a:endParaRPr>
                    </a:p>
                  </a:txBody>
                  <a:tcPr marT="34925" marB="34925" marR="69850" marL="698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0000"/>
                    </a:solidFill>
                  </a:tcPr>
                </a:tc>
                <a:tc>
                  <a:txBody>
                    <a:bodyPr/>
                    <a:lstStyle/>
                    <a:p>
                      <a:pPr indent="0" lvl="0" marL="0" rtl="0" algn="ctr">
                        <a:lnSpc>
                          <a:spcPct val="115000"/>
                        </a:lnSpc>
                        <a:spcBef>
                          <a:spcPts val="0"/>
                        </a:spcBef>
                        <a:spcAft>
                          <a:spcPts val="0"/>
                        </a:spcAft>
                        <a:buNone/>
                      </a:pPr>
                      <a:r>
                        <a:rPr b="1" lang="en-AU" sz="1200">
                          <a:solidFill>
                            <a:srgbClr val="FFFFFF"/>
                          </a:solidFill>
                        </a:rPr>
                        <a:t>GREEN</a:t>
                      </a:r>
                      <a:endParaRPr b="1" sz="1200">
                        <a:solidFill>
                          <a:srgbClr val="FFFFFF"/>
                        </a:solidFill>
                      </a:endParaRPr>
                    </a:p>
                  </a:txBody>
                  <a:tcPr marT="34925" marB="34925" marR="69850" marL="698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92D050"/>
                    </a:solidFill>
                  </a:tcPr>
                </a:tc>
              </a:tr>
              <a:tr h="1186375">
                <a:tc>
                  <a:txBody>
                    <a:bodyPr/>
                    <a:lstStyle/>
                    <a:p>
                      <a:pPr indent="0" lvl="0" marL="0" rtl="0" algn="l">
                        <a:lnSpc>
                          <a:spcPct val="115000"/>
                        </a:lnSpc>
                        <a:spcBef>
                          <a:spcPts val="0"/>
                        </a:spcBef>
                        <a:spcAft>
                          <a:spcPts val="0"/>
                        </a:spcAft>
                        <a:buNone/>
                      </a:pPr>
                      <a:r>
                        <a:rPr lang="en-AU" sz="1000"/>
                        <a:t>Write the following questions out in an algorithm and calculate the answers.</a:t>
                      </a:r>
                      <a:endParaRPr sz="1000"/>
                    </a:p>
                    <a:p>
                      <a:pPr indent="0" lvl="0" marL="0" rtl="0" algn="l">
                        <a:lnSpc>
                          <a:spcPct val="115000"/>
                        </a:lnSpc>
                        <a:spcBef>
                          <a:spcPts val="0"/>
                        </a:spcBef>
                        <a:spcAft>
                          <a:spcPts val="0"/>
                        </a:spcAft>
                        <a:buNone/>
                      </a:pPr>
                      <a:r>
                        <a:rPr lang="en-AU" sz="1100"/>
                        <a:t>a)</a:t>
                      </a:r>
                      <a:r>
                        <a:rPr lang="en-AU" sz="1000"/>
                        <a:t>5639 - 3728 = </a:t>
                      </a:r>
                      <a:r>
                        <a:rPr lang="en-AU" sz="1000">
                          <a:solidFill>
                            <a:srgbClr val="FF0000"/>
                          </a:solidFill>
                        </a:rPr>
                        <a:t>1911</a:t>
                      </a:r>
                      <a:endParaRPr sz="1000">
                        <a:solidFill>
                          <a:srgbClr val="FF0000"/>
                        </a:solidFill>
                      </a:endParaRPr>
                    </a:p>
                    <a:p>
                      <a:pPr indent="0" lvl="0" marL="0" rtl="0" algn="l">
                        <a:lnSpc>
                          <a:spcPct val="115000"/>
                        </a:lnSpc>
                        <a:spcBef>
                          <a:spcPts val="0"/>
                        </a:spcBef>
                        <a:spcAft>
                          <a:spcPts val="0"/>
                        </a:spcAft>
                        <a:buNone/>
                      </a:pPr>
                      <a:r>
                        <a:rPr lang="en-AU" sz="1100"/>
                        <a:t>b)</a:t>
                      </a:r>
                      <a:r>
                        <a:rPr lang="en-AU" sz="1000"/>
                        <a:t>8925 – 3927 = </a:t>
                      </a:r>
                      <a:r>
                        <a:rPr lang="en-AU" sz="1000">
                          <a:solidFill>
                            <a:srgbClr val="FF0000"/>
                          </a:solidFill>
                        </a:rPr>
                        <a:t>4998</a:t>
                      </a:r>
                      <a:endParaRPr sz="1000">
                        <a:solidFill>
                          <a:srgbClr val="FF0000"/>
                        </a:solidFill>
                      </a:endParaRPr>
                    </a:p>
                    <a:p>
                      <a:pPr indent="0" lvl="0" marL="0" rtl="0" algn="l">
                        <a:lnSpc>
                          <a:spcPct val="115000"/>
                        </a:lnSpc>
                        <a:spcBef>
                          <a:spcPts val="0"/>
                        </a:spcBef>
                        <a:spcAft>
                          <a:spcPts val="0"/>
                        </a:spcAft>
                        <a:buNone/>
                      </a:pPr>
                      <a:r>
                        <a:rPr lang="en-AU" sz="1100"/>
                        <a:t>c)</a:t>
                      </a:r>
                      <a:r>
                        <a:rPr lang="en-AU" sz="1000"/>
                        <a:t>7294 – 2837 = </a:t>
                      </a:r>
                      <a:r>
                        <a:rPr lang="en-AU" sz="1000">
                          <a:solidFill>
                            <a:srgbClr val="FF0000"/>
                          </a:solidFill>
                        </a:rPr>
                        <a:t>4457</a:t>
                      </a:r>
                      <a:endParaRPr sz="1000">
                        <a:solidFill>
                          <a:srgbClr val="FF0000"/>
                        </a:solidFill>
                      </a:endParaRPr>
                    </a:p>
                    <a:p>
                      <a:pPr indent="0" lvl="0" marL="0" rtl="0" algn="l">
                        <a:lnSpc>
                          <a:spcPct val="115000"/>
                        </a:lnSpc>
                        <a:spcBef>
                          <a:spcPts val="0"/>
                        </a:spcBef>
                        <a:spcAft>
                          <a:spcPts val="0"/>
                        </a:spcAft>
                        <a:buNone/>
                      </a:pPr>
                      <a:r>
                        <a:rPr lang="en-AU" sz="1100"/>
                        <a:t>d)</a:t>
                      </a:r>
                      <a:r>
                        <a:rPr lang="en-AU" sz="1000"/>
                        <a:t>2729 – 1002 = </a:t>
                      </a:r>
                      <a:r>
                        <a:rPr lang="en-AU" sz="1000">
                          <a:solidFill>
                            <a:srgbClr val="FF0000"/>
                          </a:solidFill>
                        </a:rPr>
                        <a:t>1727</a:t>
                      </a:r>
                      <a:endParaRPr sz="1000">
                        <a:solidFill>
                          <a:srgbClr val="FF0000"/>
                        </a:solidFill>
                      </a:endParaRPr>
                    </a:p>
                  </a:txBody>
                  <a:tcPr marT="34925" marB="34925" marR="69850" marL="698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n-AU" sz="1000"/>
                        <a:t>Write the following questions out in an algorithm and calculate the answers.</a:t>
                      </a:r>
                      <a:endParaRPr sz="1000"/>
                    </a:p>
                    <a:p>
                      <a:pPr indent="0" lvl="0" marL="0" rtl="0" algn="l">
                        <a:lnSpc>
                          <a:spcPct val="115000"/>
                        </a:lnSpc>
                        <a:spcBef>
                          <a:spcPts val="0"/>
                        </a:spcBef>
                        <a:spcAft>
                          <a:spcPts val="0"/>
                        </a:spcAft>
                        <a:buNone/>
                      </a:pPr>
                      <a:r>
                        <a:rPr lang="en-AU" sz="1100"/>
                        <a:t>a)</a:t>
                      </a:r>
                      <a:r>
                        <a:rPr lang="en-AU" sz="1000"/>
                        <a:t>98735 – 28153 = </a:t>
                      </a:r>
                      <a:r>
                        <a:rPr lang="en-AU" sz="1000">
                          <a:solidFill>
                            <a:srgbClr val="FF0000"/>
                          </a:solidFill>
                        </a:rPr>
                        <a:t>70582</a:t>
                      </a:r>
                      <a:endParaRPr sz="1000">
                        <a:solidFill>
                          <a:srgbClr val="FF0000"/>
                        </a:solidFill>
                      </a:endParaRPr>
                    </a:p>
                    <a:p>
                      <a:pPr indent="0" lvl="0" marL="0" rtl="0" algn="l">
                        <a:lnSpc>
                          <a:spcPct val="115000"/>
                        </a:lnSpc>
                        <a:spcBef>
                          <a:spcPts val="0"/>
                        </a:spcBef>
                        <a:spcAft>
                          <a:spcPts val="0"/>
                        </a:spcAft>
                        <a:buNone/>
                      </a:pPr>
                      <a:r>
                        <a:rPr lang="en-AU" sz="1100"/>
                        <a:t>b)</a:t>
                      </a:r>
                      <a:r>
                        <a:rPr lang="en-AU" sz="1000"/>
                        <a:t>82534 – 37463 = </a:t>
                      </a:r>
                      <a:r>
                        <a:rPr lang="en-AU" sz="1000">
                          <a:solidFill>
                            <a:srgbClr val="FF0000"/>
                          </a:solidFill>
                        </a:rPr>
                        <a:t>45071</a:t>
                      </a:r>
                      <a:endParaRPr sz="1000">
                        <a:solidFill>
                          <a:srgbClr val="FF0000"/>
                        </a:solidFill>
                      </a:endParaRPr>
                    </a:p>
                    <a:p>
                      <a:pPr indent="0" lvl="0" marL="0" rtl="0" algn="l">
                        <a:lnSpc>
                          <a:spcPct val="115000"/>
                        </a:lnSpc>
                        <a:spcBef>
                          <a:spcPts val="0"/>
                        </a:spcBef>
                        <a:spcAft>
                          <a:spcPts val="0"/>
                        </a:spcAft>
                        <a:buNone/>
                      </a:pPr>
                      <a:r>
                        <a:rPr lang="en-AU" sz="1100"/>
                        <a:t>c)</a:t>
                      </a:r>
                      <a:r>
                        <a:rPr lang="en-AU" sz="1000"/>
                        <a:t>84632 – 48373 = </a:t>
                      </a:r>
                      <a:r>
                        <a:rPr lang="en-AU" sz="1000">
                          <a:solidFill>
                            <a:srgbClr val="FF0000"/>
                          </a:solidFill>
                        </a:rPr>
                        <a:t>36259</a:t>
                      </a:r>
                      <a:endParaRPr sz="1000">
                        <a:solidFill>
                          <a:srgbClr val="FF0000"/>
                        </a:solidFill>
                      </a:endParaRPr>
                    </a:p>
                    <a:p>
                      <a:pPr indent="0" lvl="0" marL="0" rtl="0" algn="l">
                        <a:lnSpc>
                          <a:spcPct val="115000"/>
                        </a:lnSpc>
                        <a:spcBef>
                          <a:spcPts val="0"/>
                        </a:spcBef>
                        <a:spcAft>
                          <a:spcPts val="0"/>
                        </a:spcAft>
                        <a:buNone/>
                      </a:pPr>
                      <a:r>
                        <a:rPr lang="en-AU" sz="1100"/>
                        <a:t>d)</a:t>
                      </a:r>
                      <a:r>
                        <a:rPr lang="en-AU" sz="1000"/>
                        <a:t>39384 - 28476 = </a:t>
                      </a:r>
                      <a:r>
                        <a:rPr lang="en-AU" sz="1000">
                          <a:solidFill>
                            <a:srgbClr val="FF0000"/>
                          </a:solidFill>
                        </a:rPr>
                        <a:t>10908</a:t>
                      </a:r>
                      <a:endParaRPr sz="1000">
                        <a:solidFill>
                          <a:srgbClr val="FF0000"/>
                        </a:solidFill>
                      </a:endParaRPr>
                    </a:p>
                  </a:txBody>
                  <a:tcPr marT="34925" marB="34925" marR="69850" marL="698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n-AU" sz="1000"/>
                        <a:t>Fill in the missing numbers:</a:t>
                      </a:r>
                      <a:endParaRPr sz="1000"/>
                    </a:p>
                    <a:p>
                      <a:pPr indent="0" lvl="0" marL="0" rtl="0" algn="l">
                        <a:lnSpc>
                          <a:spcPct val="115000"/>
                        </a:lnSpc>
                        <a:spcBef>
                          <a:spcPts val="0"/>
                        </a:spcBef>
                        <a:spcAft>
                          <a:spcPts val="0"/>
                        </a:spcAft>
                        <a:buNone/>
                      </a:pPr>
                      <a:r>
                        <a:rPr lang="en-AU" sz="1000"/>
                        <a:t>a)  90163 - </a:t>
                      </a:r>
                      <a:r>
                        <a:rPr lang="en-AU" sz="1000">
                          <a:solidFill>
                            <a:srgbClr val="FF0000"/>
                          </a:solidFill>
                        </a:rPr>
                        <a:t>3258 </a:t>
                      </a:r>
                      <a:r>
                        <a:rPr lang="en-AU" sz="1000"/>
                        <a:t>= 86905</a:t>
                      </a:r>
                      <a:endParaRPr sz="1000"/>
                    </a:p>
                    <a:p>
                      <a:pPr indent="0" lvl="0" marL="0" rtl="0" algn="l">
                        <a:lnSpc>
                          <a:spcPct val="115000"/>
                        </a:lnSpc>
                        <a:spcBef>
                          <a:spcPts val="0"/>
                        </a:spcBef>
                        <a:spcAft>
                          <a:spcPts val="0"/>
                        </a:spcAft>
                        <a:buNone/>
                      </a:pPr>
                      <a:r>
                        <a:rPr lang="en-AU" sz="1000"/>
                        <a:t>b) </a:t>
                      </a:r>
                      <a:r>
                        <a:rPr lang="en-AU" sz="1000">
                          <a:solidFill>
                            <a:srgbClr val="FF0000"/>
                          </a:solidFill>
                        </a:rPr>
                        <a:t>74866</a:t>
                      </a:r>
                      <a:r>
                        <a:rPr lang="en-AU" sz="1000"/>
                        <a:t> - 8486 = 66380</a:t>
                      </a:r>
                      <a:endParaRPr sz="1000"/>
                    </a:p>
                    <a:p>
                      <a:pPr indent="0" lvl="0" marL="0" rtl="0" algn="l">
                        <a:lnSpc>
                          <a:spcPct val="115000"/>
                        </a:lnSpc>
                        <a:spcBef>
                          <a:spcPts val="0"/>
                        </a:spcBef>
                        <a:spcAft>
                          <a:spcPts val="0"/>
                        </a:spcAft>
                        <a:buNone/>
                      </a:pPr>
                      <a:r>
                        <a:rPr lang="en-AU" sz="1000"/>
                        <a:t>c) 94189 -</a:t>
                      </a:r>
                      <a:r>
                        <a:rPr lang="en-AU" sz="1000">
                          <a:solidFill>
                            <a:srgbClr val="FF0000"/>
                          </a:solidFill>
                        </a:rPr>
                        <a:t> 1859 </a:t>
                      </a:r>
                      <a:r>
                        <a:rPr lang="en-AU" sz="1000"/>
                        <a:t>= 92330</a:t>
                      </a:r>
                      <a:endParaRPr sz="1000"/>
                    </a:p>
                    <a:p>
                      <a:pPr indent="0" lvl="0" marL="0" rtl="0" algn="l">
                        <a:lnSpc>
                          <a:spcPct val="115000"/>
                        </a:lnSpc>
                        <a:spcBef>
                          <a:spcPts val="0"/>
                        </a:spcBef>
                        <a:spcAft>
                          <a:spcPts val="0"/>
                        </a:spcAft>
                        <a:buNone/>
                      </a:pPr>
                      <a:r>
                        <a:rPr lang="en-AU" sz="1000"/>
                        <a:t>d) </a:t>
                      </a:r>
                      <a:r>
                        <a:rPr lang="en-AU" sz="1000">
                          <a:solidFill>
                            <a:srgbClr val="FF0000"/>
                          </a:solidFill>
                        </a:rPr>
                        <a:t>62976</a:t>
                      </a:r>
                      <a:r>
                        <a:rPr lang="en-AU" sz="1000"/>
                        <a:t>- 9298 = 53678</a:t>
                      </a:r>
                      <a:endParaRPr sz="1000"/>
                    </a:p>
                  </a:txBody>
                  <a:tcPr marT="34925" marB="34925" marR="69850" marL="698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FFFF"/>
                    </a:solidFill>
                  </a:tcPr>
                </a:tc>
              </a:tr>
              <a:tr h="1336450">
                <a:tc>
                  <a:txBody>
                    <a:bodyPr/>
                    <a:lstStyle/>
                    <a:p>
                      <a:pPr indent="0" lvl="0" marL="0" rtl="0" algn="l">
                        <a:lnSpc>
                          <a:spcPct val="115000"/>
                        </a:lnSpc>
                        <a:spcBef>
                          <a:spcPts val="0"/>
                        </a:spcBef>
                        <a:spcAft>
                          <a:spcPts val="0"/>
                        </a:spcAft>
                        <a:buNone/>
                      </a:pPr>
                      <a:r>
                        <a:rPr lang="en-AU" sz="1000"/>
                        <a:t>Fil in the missing numbers:</a:t>
                      </a:r>
                      <a:endParaRPr sz="1000"/>
                    </a:p>
                    <a:p>
                      <a:pPr indent="0" lvl="0" marL="0" rtl="0" algn="l">
                        <a:lnSpc>
                          <a:spcPct val="115000"/>
                        </a:lnSpc>
                        <a:spcBef>
                          <a:spcPts val="0"/>
                        </a:spcBef>
                        <a:spcAft>
                          <a:spcPts val="0"/>
                        </a:spcAft>
                        <a:buNone/>
                      </a:pPr>
                      <a:r>
                        <a:rPr lang="en-AU" sz="1000"/>
                        <a:t>a)  9016 - </a:t>
                      </a:r>
                      <a:r>
                        <a:rPr lang="en-AU" sz="1000">
                          <a:solidFill>
                            <a:srgbClr val="FF0000"/>
                          </a:solidFill>
                        </a:rPr>
                        <a:t>150</a:t>
                      </a:r>
                      <a:r>
                        <a:rPr lang="en-AU" sz="1000"/>
                        <a:t> = 8866</a:t>
                      </a:r>
                      <a:endParaRPr sz="1000"/>
                    </a:p>
                    <a:p>
                      <a:pPr indent="0" lvl="0" marL="0" rtl="0" algn="l">
                        <a:lnSpc>
                          <a:spcPct val="115000"/>
                        </a:lnSpc>
                        <a:spcBef>
                          <a:spcPts val="0"/>
                        </a:spcBef>
                        <a:spcAft>
                          <a:spcPts val="0"/>
                        </a:spcAft>
                        <a:buNone/>
                      </a:pPr>
                      <a:r>
                        <a:rPr lang="en-AU" sz="1000"/>
                        <a:t>b) 7000 - </a:t>
                      </a:r>
                      <a:r>
                        <a:rPr lang="en-AU" sz="1000">
                          <a:solidFill>
                            <a:srgbClr val="FF0000"/>
                          </a:solidFill>
                        </a:rPr>
                        <a:t>1500</a:t>
                      </a:r>
                      <a:r>
                        <a:rPr lang="en-AU" sz="1000"/>
                        <a:t> = 5500</a:t>
                      </a:r>
                      <a:endParaRPr sz="1000"/>
                    </a:p>
                    <a:p>
                      <a:pPr indent="0" lvl="0" marL="0" rtl="0" algn="l">
                        <a:lnSpc>
                          <a:spcPct val="115000"/>
                        </a:lnSpc>
                        <a:spcBef>
                          <a:spcPts val="0"/>
                        </a:spcBef>
                        <a:spcAft>
                          <a:spcPts val="0"/>
                        </a:spcAft>
                        <a:buNone/>
                      </a:pPr>
                      <a:r>
                        <a:rPr lang="en-AU" sz="1000"/>
                        <a:t>c) 5500 - </a:t>
                      </a:r>
                      <a:r>
                        <a:rPr lang="en-AU" sz="1000">
                          <a:solidFill>
                            <a:srgbClr val="FF0000"/>
                          </a:solidFill>
                        </a:rPr>
                        <a:t>990</a:t>
                      </a:r>
                      <a:r>
                        <a:rPr lang="en-AU" sz="1000"/>
                        <a:t> = 4510</a:t>
                      </a:r>
                      <a:endParaRPr sz="1000"/>
                    </a:p>
                    <a:p>
                      <a:pPr indent="0" lvl="0" marL="0" rtl="0" algn="l">
                        <a:lnSpc>
                          <a:spcPct val="115000"/>
                        </a:lnSpc>
                        <a:spcBef>
                          <a:spcPts val="0"/>
                        </a:spcBef>
                        <a:spcAft>
                          <a:spcPts val="0"/>
                        </a:spcAft>
                        <a:buNone/>
                      </a:pPr>
                      <a:r>
                        <a:rPr lang="en-AU" sz="1000"/>
                        <a:t>d) 905</a:t>
                      </a:r>
                      <a:r>
                        <a:rPr lang="en-AU" sz="1000">
                          <a:solidFill>
                            <a:srgbClr val="FF0000"/>
                          </a:solidFill>
                        </a:rPr>
                        <a:t> </a:t>
                      </a:r>
                      <a:r>
                        <a:rPr lang="en-AU" sz="1000"/>
                        <a:t>- </a:t>
                      </a:r>
                      <a:r>
                        <a:rPr lang="en-AU" sz="1000">
                          <a:solidFill>
                            <a:srgbClr val="FF0000"/>
                          </a:solidFill>
                        </a:rPr>
                        <a:t>450</a:t>
                      </a:r>
                      <a:r>
                        <a:rPr lang="en-AU" sz="1000"/>
                        <a:t> = 455</a:t>
                      </a:r>
                      <a:endParaRPr sz="1000"/>
                    </a:p>
                  </a:txBody>
                  <a:tcPr marT="34925" marB="34925" marR="69850" marL="698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n-AU" sz="1000"/>
                        <a:t>Merlin was selling 63,004 dragon spikes a month, and 3,265 dragon teeth. After a year, the sales of dragon spikes decreased by 7,567. How many spikes does he sell a month now? </a:t>
                      </a:r>
                      <a:r>
                        <a:rPr lang="en-AU" sz="1000">
                          <a:solidFill>
                            <a:srgbClr val="FF0000"/>
                          </a:solidFill>
                        </a:rPr>
                        <a:t>55437</a:t>
                      </a:r>
                      <a:endParaRPr sz="1000">
                        <a:solidFill>
                          <a:srgbClr val="FF0000"/>
                        </a:solidFill>
                      </a:endParaRPr>
                    </a:p>
                  </a:txBody>
                  <a:tcPr marT="34925" marB="34925" marR="69850" marL="698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n-AU" sz="1000"/>
                        <a:t>Write the following questions in algorithms and answer them.</a:t>
                      </a:r>
                      <a:endParaRPr sz="1000"/>
                    </a:p>
                    <a:p>
                      <a:pPr indent="0" lvl="0" marL="0" rtl="0" algn="l">
                        <a:lnSpc>
                          <a:spcPct val="115000"/>
                        </a:lnSpc>
                        <a:spcBef>
                          <a:spcPts val="0"/>
                        </a:spcBef>
                        <a:spcAft>
                          <a:spcPts val="0"/>
                        </a:spcAft>
                        <a:buNone/>
                      </a:pPr>
                      <a:r>
                        <a:rPr lang="en-AU" sz="1000"/>
                        <a:t>a) 852132 – 714011 = </a:t>
                      </a:r>
                      <a:r>
                        <a:rPr lang="en-AU" sz="1000">
                          <a:solidFill>
                            <a:srgbClr val="FF0000"/>
                          </a:solidFill>
                        </a:rPr>
                        <a:t>138121</a:t>
                      </a:r>
                      <a:endParaRPr sz="1000">
                        <a:solidFill>
                          <a:srgbClr val="FF0000"/>
                        </a:solidFill>
                      </a:endParaRPr>
                    </a:p>
                    <a:p>
                      <a:pPr indent="0" lvl="0" marL="0" rtl="0" algn="l">
                        <a:lnSpc>
                          <a:spcPct val="115000"/>
                        </a:lnSpc>
                        <a:spcBef>
                          <a:spcPts val="0"/>
                        </a:spcBef>
                        <a:spcAft>
                          <a:spcPts val="0"/>
                        </a:spcAft>
                        <a:buNone/>
                      </a:pPr>
                      <a:r>
                        <a:rPr lang="en-AU" sz="1000"/>
                        <a:t>b) 416581 – 132623 = </a:t>
                      </a:r>
                      <a:r>
                        <a:rPr lang="en-AU" sz="1000">
                          <a:solidFill>
                            <a:srgbClr val="FF0000"/>
                          </a:solidFill>
                        </a:rPr>
                        <a:t>283958</a:t>
                      </a:r>
                      <a:endParaRPr sz="1000">
                        <a:solidFill>
                          <a:srgbClr val="FF0000"/>
                        </a:solidFill>
                      </a:endParaRPr>
                    </a:p>
                    <a:p>
                      <a:pPr indent="0" lvl="0" marL="0" rtl="0" algn="l">
                        <a:lnSpc>
                          <a:spcPct val="115000"/>
                        </a:lnSpc>
                        <a:spcBef>
                          <a:spcPts val="0"/>
                        </a:spcBef>
                        <a:spcAft>
                          <a:spcPts val="0"/>
                        </a:spcAft>
                        <a:buNone/>
                      </a:pPr>
                      <a:r>
                        <a:rPr lang="en-AU" sz="1000"/>
                        <a:t>c) 255921 – 120614 = </a:t>
                      </a:r>
                      <a:r>
                        <a:rPr lang="en-AU" sz="1000">
                          <a:solidFill>
                            <a:srgbClr val="FF0000"/>
                          </a:solidFill>
                        </a:rPr>
                        <a:t>135307</a:t>
                      </a:r>
                      <a:endParaRPr sz="1000">
                        <a:solidFill>
                          <a:srgbClr val="FF0000"/>
                        </a:solidFill>
                      </a:endParaRPr>
                    </a:p>
                    <a:p>
                      <a:pPr indent="0" lvl="0" marL="0" rtl="0" algn="l">
                        <a:lnSpc>
                          <a:spcPct val="115000"/>
                        </a:lnSpc>
                        <a:spcBef>
                          <a:spcPts val="0"/>
                        </a:spcBef>
                        <a:spcAft>
                          <a:spcPts val="0"/>
                        </a:spcAft>
                        <a:buNone/>
                      </a:pPr>
                      <a:r>
                        <a:rPr lang="en-AU" sz="1000"/>
                        <a:t>d)524132 – 231310 = </a:t>
                      </a:r>
                      <a:r>
                        <a:rPr lang="en-AU" sz="1000">
                          <a:solidFill>
                            <a:srgbClr val="FF0000"/>
                          </a:solidFill>
                        </a:rPr>
                        <a:t>292822</a:t>
                      </a:r>
                      <a:endParaRPr sz="1000">
                        <a:solidFill>
                          <a:srgbClr val="FF0000"/>
                        </a:solidFill>
                      </a:endParaRPr>
                    </a:p>
                  </a:txBody>
                  <a:tcPr marT="34925" marB="34925" marR="69850" marL="698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FFFF"/>
                    </a:solidFill>
                  </a:tcPr>
                </a:tc>
              </a:tr>
              <a:tr h="1470100">
                <a:tc>
                  <a:txBody>
                    <a:bodyPr/>
                    <a:lstStyle/>
                    <a:p>
                      <a:pPr indent="0" lvl="0" marL="0" rtl="0" algn="l">
                        <a:lnSpc>
                          <a:spcPct val="115000"/>
                        </a:lnSpc>
                        <a:spcBef>
                          <a:spcPts val="0"/>
                        </a:spcBef>
                        <a:spcAft>
                          <a:spcPts val="0"/>
                        </a:spcAft>
                        <a:buNone/>
                      </a:pPr>
                      <a:r>
                        <a:rPr lang="en-AU" sz="1000"/>
                        <a:t>There are 237 people on the train when it leaves Central Station. When it gets to Town Hall, 75 people get off and 102 people get on. How many</a:t>
                      </a:r>
                      <a:endParaRPr sz="1000"/>
                    </a:p>
                    <a:p>
                      <a:pPr indent="0" lvl="0" marL="0" rtl="0" algn="l">
                        <a:lnSpc>
                          <a:spcPct val="115000"/>
                        </a:lnSpc>
                        <a:spcBef>
                          <a:spcPts val="0"/>
                        </a:spcBef>
                        <a:spcAft>
                          <a:spcPts val="0"/>
                        </a:spcAft>
                        <a:buNone/>
                      </a:pPr>
                      <a:r>
                        <a:rPr lang="en-AU" sz="1000"/>
                        <a:t>people are on the train as it departs Town Hall station?</a:t>
                      </a:r>
                      <a:endParaRPr sz="1000"/>
                    </a:p>
                    <a:p>
                      <a:pPr indent="0" lvl="0" marL="0" rtl="0" algn="l">
                        <a:lnSpc>
                          <a:spcPct val="115000"/>
                        </a:lnSpc>
                        <a:spcBef>
                          <a:spcPts val="0"/>
                        </a:spcBef>
                        <a:spcAft>
                          <a:spcPts val="0"/>
                        </a:spcAft>
                        <a:buNone/>
                      </a:pPr>
                      <a:r>
                        <a:rPr lang="en-AU" sz="1000"/>
                        <a:t>237 - 75 = 162</a:t>
                      </a:r>
                      <a:endParaRPr sz="1000"/>
                    </a:p>
                    <a:p>
                      <a:pPr indent="0" lvl="0" marL="0" rtl="0" algn="l">
                        <a:lnSpc>
                          <a:spcPct val="115000"/>
                        </a:lnSpc>
                        <a:spcBef>
                          <a:spcPts val="0"/>
                        </a:spcBef>
                        <a:spcAft>
                          <a:spcPts val="0"/>
                        </a:spcAft>
                        <a:buNone/>
                      </a:pPr>
                      <a:r>
                        <a:rPr lang="en-AU" sz="1000"/>
                        <a:t>162 - 102 = </a:t>
                      </a:r>
                      <a:r>
                        <a:rPr lang="en-AU" sz="1000">
                          <a:solidFill>
                            <a:srgbClr val="FF0000"/>
                          </a:solidFill>
                        </a:rPr>
                        <a:t>264 people</a:t>
                      </a:r>
                      <a:endParaRPr sz="1000">
                        <a:solidFill>
                          <a:srgbClr val="FF0000"/>
                        </a:solidFill>
                      </a:endParaRPr>
                    </a:p>
                  </a:txBody>
                  <a:tcPr marT="34925" marB="34925" marR="69850" marL="698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n-AU" sz="1000"/>
                        <a:t>Your school bought 15 packets of 80 pencils with a budget of $480. How much did each pencil cost if the school went over budget by $150?</a:t>
                      </a:r>
                      <a:endParaRPr sz="1000"/>
                    </a:p>
                    <a:p>
                      <a:pPr indent="0" lvl="0" marL="0" rtl="0" algn="l">
                        <a:lnSpc>
                          <a:spcPct val="115000"/>
                        </a:lnSpc>
                        <a:spcBef>
                          <a:spcPts val="0"/>
                        </a:spcBef>
                        <a:spcAft>
                          <a:spcPts val="0"/>
                        </a:spcAft>
                        <a:buNone/>
                      </a:pPr>
                      <a:r>
                        <a:rPr lang="en-AU" sz="1000">
                          <a:solidFill>
                            <a:srgbClr val="FF0000"/>
                          </a:solidFill>
                        </a:rPr>
                        <a:t>The pencils cost $0.53 each.</a:t>
                      </a:r>
                      <a:endParaRPr sz="1000">
                        <a:solidFill>
                          <a:srgbClr val="FF0000"/>
                        </a:solidFill>
                      </a:endParaRPr>
                    </a:p>
                  </a:txBody>
                  <a:tcPr marT="34925" marB="34925" marR="69850" marL="698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n-AU" sz="1000"/>
                        <a:t>Dale’s house renovations fell under budget! If he went 18% under his original budget of $156 000, how much did he actually spend on his renovations?</a:t>
                      </a:r>
                      <a:endParaRPr sz="1000"/>
                    </a:p>
                    <a:p>
                      <a:pPr indent="0" lvl="0" marL="0" rtl="0" algn="l">
                        <a:lnSpc>
                          <a:spcPct val="115000"/>
                        </a:lnSpc>
                        <a:spcBef>
                          <a:spcPts val="0"/>
                        </a:spcBef>
                        <a:spcAft>
                          <a:spcPts val="0"/>
                        </a:spcAft>
                        <a:buNone/>
                      </a:pPr>
                      <a:r>
                        <a:rPr lang="en-AU" sz="1000">
                          <a:solidFill>
                            <a:srgbClr val="FF0000"/>
                          </a:solidFill>
                        </a:rPr>
                        <a:t>18% = $28,080</a:t>
                      </a:r>
                      <a:endParaRPr sz="1000">
                        <a:solidFill>
                          <a:srgbClr val="FF0000"/>
                        </a:solidFill>
                      </a:endParaRPr>
                    </a:p>
                    <a:p>
                      <a:pPr indent="0" lvl="0" marL="0" rtl="0" algn="l">
                        <a:lnSpc>
                          <a:spcPct val="115000"/>
                        </a:lnSpc>
                        <a:spcBef>
                          <a:spcPts val="0"/>
                        </a:spcBef>
                        <a:spcAft>
                          <a:spcPts val="0"/>
                        </a:spcAft>
                        <a:buNone/>
                      </a:pPr>
                      <a:r>
                        <a:rPr lang="en-AU" sz="1000">
                          <a:solidFill>
                            <a:srgbClr val="FF0000"/>
                          </a:solidFill>
                        </a:rPr>
                        <a:t>156, 000 - 28,080 = $127, 920</a:t>
                      </a:r>
                      <a:endParaRPr sz="1000">
                        <a:solidFill>
                          <a:srgbClr val="FF0000"/>
                        </a:solidFill>
                      </a:endParaRPr>
                    </a:p>
                  </a:txBody>
                  <a:tcPr marT="34925" marB="34925" marR="69850" marL="698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FFFF"/>
                    </a:solidFill>
                  </a:tcPr>
                </a:tc>
              </a:tr>
              <a:tr h="1628850">
                <a:tc>
                  <a:txBody>
                    <a:bodyPr/>
                    <a:lstStyle/>
                    <a:p>
                      <a:pPr indent="0" lvl="0" marL="0" rtl="0" algn="l">
                        <a:lnSpc>
                          <a:spcPct val="115000"/>
                        </a:lnSpc>
                        <a:spcBef>
                          <a:spcPts val="0"/>
                        </a:spcBef>
                        <a:spcAft>
                          <a:spcPts val="0"/>
                        </a:spcAft>
                        <a:buNone/>
                      </a:pPr>
                      <a:r>
                        <a:rPr lang="en-AU" sz="1000"/>
                        <a:t>Stephanie had $150 to spend at the shops, she spent $18 on food, $60 on a new pair of shoes, $12 on a smoothie and $40 on a new school bag. How much money did she have left?</a:t>
                      </a:r>
                      <a:endParaRPr sz="1000"/>
                    </a:p>
                    <a:p>
                      <a:pPr indent="0" lvl="0" marL="0" rtl="0" algn="l">
                        <a:lnSpc>
                          <a:spcPct val="115000"/>
                        </a:lnSpc>
                        <a:spcBef>
                          <a:spcPts val="0"/>
                        </a:spcBef>
                        <a:spcAft>
                          <a:spcPts val="0"/>
                        </a:spcAft>
                        <a:buNone/>
                      </a:pPr>
                      <a:r>
                        <a:rPr lang="en-AU" sz="1000">
                          <a:solidFill>
                            <a:srgbClr val="FF0000"/>
                          </a:solidFill>
                        </a:rPr>
                        <a:t>$20</a:t>
                      </a:r>
                      <a:endParaRPr sz="1000">
                        <a:solidFill>
                          <a:srgbClr val="FF0000"/>
                        </a:solidFill>
                      </a:endParaRPr>
                    </a:p>
                  </a:txBody>
                  <a:tcPr marT="34925" marB="34925" marR="69850" marL="698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n-AU" sz="1000"/>
                        <a:t>The local tennis club needed new tennis balls. To pay for all the new balls, each person in the club donated $12.45. The bill for the new balls came to a total of $510. The club had $50.25 left over and decided to put it towards their end of year Christmas party. How many people are members at the tennis club?</a:t>
                      </a:r>
                      <a:endParaRPr sz="1000"/>
                    </a:p>
                    <a:p>
                      <a:pPr indent="0" lvl="0" marL="0" rtl="0" algn="l">
                        <a:lnSpc>
                          <a:spcPct val="115000"/>
                        </a:lnSpc>
                        <a:spcBef>
                          <a:spcPts val="0"/>
                        </a:spcBef>
                        <a:spcAft>
                          <a:spcPts val="0"/>
                        </a:spcAft>
                        <a:buNone/>
                      </a:pPr>
                      <a:r>
                        <a:rPr lang="en-AU" sz="1000">
                          <a:solidFill>
                            <a:srgbClr val="FF0000"/>
                          </a:solidFill>
                        </a:rPr>
                        <a:t>There are 45 members at the tennis club.</a:t>
                      </a:r>
                      <a:endParaRPr sz="1000">
                        <a:solidFill>
                          <a:srgbClr val="FF0000"/>
                        </a:solidFill>
                      </a:endParaRPr>
                    </a:p>
                  </a:txBody>
                  <a:tcPr marT="34925" marB="34925" marR="69850" marL="698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FFFF"/>
                    </a:solidFill>
                  </a:tcPr>
                </a:tc>
                <a:tc>
                  <a:txBody>
                    <a:bodyPr/>
                    <a:lstStyle/>
                    <a:p>
                      <a:pPr indent="0" lvl="0" marL="0" rtl="0" algn="l">
                        <a:lnSpc>
                          <a:spcPct val="115000"/>
                        </a:lnSpc>
                        <a:spcBef>
                          <a:spcPts val="0"/>
                        </a:spcBef>
                        <a:spcAft>
                          <a:spcPts val="0"/>
                        </a:spcAft>
                        <a:buNone/>
                      </a:pPr>
                      <a:r>
                        <a:rPr lang="en-AU" sz="1000"/>
                        <a:t>Jack is buying a new couch. He has found a couch that he loves at 3 different stores. Its full price is $1460, but the first store had it one sale for 15% off, the second store had it on sale for 1/5 off the original price and the third store has it on sale for 0.21 off the original price. Which store should he buy the couch from and how much will pay?</a:t>
                      </a:r>
                      <a:endParaRPr sz="1000"/>
                    </a:p>
                    <a:p>
                      <a:pPr indent="0" lvl="0" marL="0" rtl="0" algn="l">
                        <a:lnSpc>
                          <a:spcPct val="115000"/>
                        </a:lnSpc>
                        <a:spcBef>
                          <a:spcPts val="0"/>
                        </a:spcBef>
                        <a:spcAft>
                          <a:spcPts val="0"/>
                        </a:spcAft>
                        <a:buNone/>
                      </a:pPr>
                      <a:r>
                        <a:rPr lang="en-AU" sz="1000">
                          <a:solidFill>
                            <a:srgbClr val="FF0000"/>
                          </a:solidFill>
                        </a:rPr>
                        <a:t>Jack should buy the couch from the third store as he will only pay $1153.40.</a:t>
                      </a:r>
                      <a:endParaRPr sz="1000">
                        <a:solidFill>
                          <a:srgbClr val="FF0000"/>
                        </a:solidFill>
                      </a:endParaRPr>
                    </a:p>
                  </a:txBody>
                  <a:tcPr marT="34925" marB="34925" marR="69850" marL="6985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4"/>
          <p:cNvSpPr txBox="1"/>
          <p:nvPr>
            <p:ph type="title"/>
          </p:nvPr>
        </p:nvSpPr>
        <p:spPr>
          <a:xfrm>
            <a:off x="2334491" y="145906"/>
            <a:ext cx="8014855" cy="38302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lang="en-AU" sz="4000"/>
              <a:t>Wednesday</a:t>
            </a:r>
            <a:endParaRPr/>
          </a:p>
        </p:txBody>
      </p:sp>
      <p:pic>
        <p:nvPicPr>
          <p:cNvPr id="103" name="Google Shape;103;p4"/>
          <p:cNvPicPr preferRelativeResize="0"/>
          <p:nvPr/>
        </p:nvPicPr>
        <p:blipFill>
          <a:blip r:embed="rId3">
            <a:alphaModFix/>
          </a:blip>
          <a:stretch>
            <a:fillRect/>
          </a:stretch>
        </p:blipFill>
        <p:spPr>
          <a:xfrm>
            <a:off x="1638988" y="644251"/>
            <a:ext cx="9405881" cy="602427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5"/>
          <p:cNvSpPr txBox="1"/>
          <p:nvPr>
            <p:ph type="title"/>
          </p:nvPr>
        </p:nvSpPr>
        <p:spPr>
          <a:xfrm>
            <a:off x="5313218" y="148264"/>
            <a:ext cx="2680855" cy="42458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r>
              <a:rPr lang="en-AU" sz="3600">
                <a:latin typeface="Arial"/>
                <a:ea typeface="Arial"/>
                <a:cs typeface="Arial"/>
                <a:sym typeface="Arial"/>
              </a:rPr>
              <a:t>Thursday</a:t>
            </a:r>
            <a:endParaRPr>
              <a:latin typeface="Arial"/>
              <a:ea typeface="Arial"/>
              <a:cs typeface="Arial"/>
              <a:sym typeface="Arial"/>
            </a:endParaRPr>
          </a:p>
        </p:txBody>
      </p:sp>
      <p:pic>
        <p:nvPicPr>
          <p:cNvPr id="109" name="Google Shape;109;p5"/>
          <p:cNvPicPr preferRelativeResize="0"/>
          <p:nvPr/>
        </p:nvPicPr>
        <p:blipFill>
          <a:blip r:embed="rId3">
            <a:alphaModFix/>
          </a:blip>
          <a:stretch>
            <a:fillRect/>
          </a:stretch>
        </p:blipFill>
        <p:spPr>
          <a:xfrm>
            <a:off x="608100" y="613198"/>
            <a:ext cx="10838728" cy="598035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6"/>
          <p:cNvSpPr/>
          <p:nvPr/>
        </p:nvSpPr>
        <p:spPr>
          <a:xfrm>
            <a:off x="5453494" y="332521"/>
            <a:ext cx="104067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AU" sz="2400" u="none" cap="none" strike="noStrike">
                <a:solidFill>
                  <a:schemeClr val="dk1"/>
                </a:solidFill>
                <a:latin typeface="Arial"/>
                <a:ea typeface="Arial"/>
                <a:cs typeface="Arial"/>
                <a:sym typeface="Arial"/>
              </a:rPr>
              <a:t>Friday</a:t>
            </a:r>
            <a:endParaRPr sz="2400">
              <a:solidFill>
                <a:schemeClr val="dk1"/>
              </a:solidFill>
              <a:latin typeface="Calibri"/>
              <a:ea typeface="Calibri"/>
              <a:cs typeface="Calibri"/>
              <a:sym typeface="Calibri"/>
            </a:endParaRPr>
          </a:p>
        </p:txBody>
      </p:sp>
      <p:pic>
        <p:nvPicPr>
          <p:cNvPr id="115" name="Google Shape;115;p6"/>
          <p:cNvPicPr preferRelativeResize="0"/>
          <p:nvPr/>
        </p:nvPicPr>
        <p:blipFill>
          <a:blip r:embed="rId3">
            <a:alphaModFix/>
          </a:blip>
          <a:stretch>
            <a:fillRect/>
          </a:stretch>
        </p:blipFill>
        <p:spPr>
          <a:xfrm>
            <a:off x="907488" y="794186"/>
            <a:ext cx="10132700" cy="575901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2021-09-02T02:39:35Z</dcterms:created>
  <dc:creator>Corrine Austin</dc:creator>
</cp:coreProperties>
</file>