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g3qqqU+rmvT/Yla5fSlizR3EWr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487B05-3526-463B-9878-77FF512636FD}">
  <a:tblStyle styleId="{6B487B05-3526-463B-9878-77FF512636F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AU"/>
              <a:t>Maths Answers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/>
              <a:t>Term 4 Week 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5247421" y="235520"/>
            <a:ext cx="2085109" cy="355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AU" sz="3600"/>
              <a:t>Monday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5018809" y="365125"/>
            <a:ext cx="2154382" cy="5342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AU"/>
              <a:t>Tuesday</a:t>
            </a:r>
            <a:endParaRPr/>
          </a:p>
        </p:txBody>
      </p:sp>
      <p:pic>
        <p:nvPicPr>
          <p:cNvPr id="96" name="Google Shape;9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375" y="899350"/>
            <a:ext cx="10061450" cy="58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4533900" y="224751"/>
            <a:ext cx="3124200" cy="341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AU"/>
              <a:t>Wednesday</a:t>
            </a:r>
            <a:endParaRPr/>
          </a:p>
        </p:txBody>
      </p:sp>
      <p:graphicFrame>
        <p:nvGraphicFramePr>
          <p:cNvPr id="102" name="Google Shape;102;p4"/>
          <p:cNvGraphicFramePr/>
          <p:nvPr/>
        </p:nvGraphicFramePr>
        <p:xfrm>
          <a:off x="1776845" y="10001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{6B487B05-3526-463B-9878-77FF512636FD}</a:tableStyleId>
              </a:tblPr>
              <a:tblGrid>
                <a:gridCol w="3012175"/>
                <a:gridCol w="2934275"/>
                <a:gridCol w="3090075"/>
              </a:tblGrid>
              <a:tr h="244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A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</a:t>
                      </a:r>
                      <a:endParaRPr sz="9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A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9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A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9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224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Looking at the following TV guide and answer the following questions. </a:t>
                      </a:r>
                      <a:endParaRPr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AutoNum type="alphaLcParenR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What time does how I met your mother start and how long does it go for?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Starts at 8pm and goes for 30 mins 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AutoNum type="alphaLcParenR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Which TV program has the longest running time?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Dancing with the stars and The Voice</a:t>
                      </a:r>
                      <a:endParaRPr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AutoNum type="alphaLcParenR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Which TV show is on after Hart of Dixie?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Beauty and the Beast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d) How long does the TV the voice go for?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 1 hour and a half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e) How long does the show, two broke girls go for?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30 mins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Draw the following timetable in your book and convert the digital time to 24 hour time. Answer the following questions in 24-hour time. 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AutoNum type="alphaLcParenR"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If he arrived at Hamilton 9 minutes early, what time would it be? 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11:13</a:t>
                      </a:r>
                      <a:endParaRPr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b) If he arrived at Carindale 12 minutes late, what time would it be?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15:06</a:t>
                      </a:r>
                      <a:endParaRPr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c) If he arrived at Cleveland at the correct time and was there for 26 minutes, at what time would he be ready to leave?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20:32</a:t>
                      </a:r>
                      <a:endParaRPr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</a:rPr>
                        <a:t>Answers may vary</a:t>
                      </a:r>
                      <a:endParaRPr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14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This is Sam’s timetable for Friday at school. Use the information to complete the activities.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a) At what time does the maths lesson begin?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b) When does the lunch break start?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13:00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c) How long does Recess last?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 minutes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d) Lunchtime starts with 10 minutes eating time.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How much playtime does Sam have after that?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minutes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e) How long does the literacy session last?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hr 42 minutes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AU" sz="1000" u="none" cap="none" strike="noStrike"/>
                        <a:t>How long do the following trips take? 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/>
                        <a:t>Mango Mall to Purple Plaza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16 minutes 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/>
                        <a:t>Green Grove to Lilac Lane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23 minutes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/>
                        <a:t> Pink Palace to Aqua Avenue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16 minutes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/>
                        <a:t> The entire bus journey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37 minutes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/>
                        <a:t>a) Eli is travelling from the Mango Mall to Purple Plaza. He just misses the 3:28 pm bus. How long must he wait for the next one?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30 minutes</a:t>
                      </a:r>
                      <a:endParaRPr sz="10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Name what happened in the following years.</a:t>
                      </a:r>
                      <a:endParaRPr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/>
                        <a:t>2010: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Family trip to Disneyland </a:t>
                      </a:r>
                      <a:endParaRPr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/>
                        <a:t>2006: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Jessica’s little brother is born </a:t>
                      </a:r>
                      <a:endParaRPr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/>
                        <a:t>2008: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Jessica starts school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 startAt="2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When did the following events occur? </a:t>
                      </a:r>
                      <a:endParaRPr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Jessica becomes school captain: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2015</a:t>
                      </a:r>
                      <a:endParaRPr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Jessica’s family move house: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2012</a:t>
                      </a:r>
                      <a:endParaRPr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Jessica breaks her arm: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2013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651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arenR"/>
                      </a:pPr>
                      <a:r>
                        <a:rPr lang="en-AU" sz="1000" u="none" cap="none" strike="noStrike"/>
                        <a:t>The scale of this timeline is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AU" sz="1000" u="none" cap="none" strike="noStrike"/>
                        <a:t> box =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AU" sz="1000" u="none" cap="none" strike="noStrike"/>
                        <a:t> year. 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5318760" y="210856"/>
            <a:ext cx="211074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AU" sz="2800"/>
              <a:t>Thursday</a:t>
            </a:r>
            <a:endParaRPr/>
          </a:p>
        </p:txBody>
      </p:sp>
      <p:graphicFrame>
        <p:nvGraphicFramePr>
          <p:cNvPr id="108" name="Google Shape;108;p5"/>
          <p:cNvGraphicFramePr/>
          <p:nvPr/>
        </p:nvGraphicFramePr>
        <p:xfrm>
          <a:off x="1409196" y="901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{6B487B05-3526-463B-9878-77FF512636FD}</a:tableStyleId>
              </a:tblPr>
              <a:tblGrid>
                <a:gridCol w="3124525"/>
                <a:gridCol w="3043725"/>
                <a:gridCol w="3205325"/>
              </a:tblGrid>
              <a:tr h="28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A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</a:t>
                      </a:r>
                      <a:endParaRPr sz="9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A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9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A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9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65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 5T took the noon temperature for 20 days: 19°, 18°, 19°, 20°, 19°, 20°, 20°, 20°, 19°, 18°, 20°, 19°, 18°, 20°, 19°, 20°, 19°, 18°, 20°, 18°, 17°, 19°, 20°. </a:t>
                      </a:r>
                      <a:endParaRPr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AutoNum type="alphaLcParenR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type of data did they collect?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Numerical 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There are a lot of vowels used in the 40 words of this joke.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monkey goes into a café and points to a picture of a cheese sandwich. “That’s strange!” says one waitress to another. “A monkey is ordering a cheese sandwich.” ”I know!” says the monkey. “I Usually order a hot dog”.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AutoNum type="alphaLcParenR"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Find out how often each vowel is used. Make an accurate tally of the number for each vowel. 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AutoNum type="alphaLcParenR"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reliable do you think this data is, as an indicator of the most frequently used vowels? Why?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= 18   E = 19      I = 10       O= 16       U = 3</a:t>
                      </a:r>
                      <a:endParaRPr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graph below displays the amount of money Tim had. In week 1 he had $5. 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lphaLcParenR"/>
                      </a:pPr>
                      <a:r>
                        <a:rPr i="0" lang="en-A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By week 3, how much did he have in total?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$40</a:t>
                      </a:r>
                      <a:endParaRPr i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600" lvl="0" marL="2286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lphaLcParenR"/>
                      </a:pPr>
                      <a:r>
                        <a:rPr i="0" lang="en-A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What is the average amount of money he has per week?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$10.62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lphaLcParenR"/>
                      </a:pPr>
                      <a:r>
                        <a:rPr i="0" lang="en-A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Which week did he earn below average?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1 and Week 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d) If he was offered a deal of making the same amount of money each week, as week 2, would he earn more money over the 4 weeks?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he would earn $40 instead of $42.50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6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This is a tally chart showing how many pupils in a class get to school. 6. How many people travel by car and bus?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This chart shows many people visited a skiing chalet throughout the year. How many people visited altogether in the 2 busiest months?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This chart shows many people visited a skiing chalet throughout the year. How many people visited altogether in the 2 busiest months?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7kms 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95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year 5 class was given ice cream to sell.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lphaLcParenR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many ice creams were sold on Monday?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b) By how much did sales increase between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 and Thursday?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c) What is the difference between the day with the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most sales and the least sales? 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on most sales, 15 on least = 85 difference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Picture graph may vary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2627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Graph may vary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2627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title"/>
          </p:nvPr>
        </p:nvSpPr>
        <p:spPr>
          <a:xfrm>
            <a:off x="4381500" y="229936"/>
            <a:ext cx="3429000" cy="677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AU"/>
              <a:t>Friday</a:t>
            </a:r>
            <a:endParaRPr/>
          </a:p>
        </p:txBody>
      </p:sp>
      <p:sp>
        <p:nvSpPr>
          <p:cNvPr id="114" name="Google Shape;114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115" name="Google Shape;115;p6"/>
          <p:cNvGraphicFramePr/>
          <p:nvPr/>
        </p:nvGraphicFramePr>
        <p:xfrm>
          <a:off x="838200" y="9235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{6B487B05-3526-463B-9878-77FF512636FD}</a:tableStyleId>
              </a:tblPr>
              <a:tblGrid>
                <a:gridCol w="3306825"/>
                <a:gridCol w="3221300"/>
                <a:gridCol w="3392325"/>
              </a:tblGrid>
              <a:tr h="27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A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</a:t>
                      </a:r>
                      <a:endParaRPr sz="9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A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9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A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9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397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If I picked a number between 1 and 100, what is the chance of guessing the number within 10 attempts?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10/100, 10% or unlikely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There are 1 million raffle tickets in a raffle. I have 2. What are my chances of winning?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Very unlikely or 2/1000 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</a:rPr>
                        <a:t>Rolling a dice once, what is the chance of getting an even number?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</a:rPr>
                        <a:t>Half or even chance</a:t>
                      </a:r>
                      <a:endParaRPr sz="1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AU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box contains four beads. Each bead is a different shape. A bead is picked from the box at random, then returned. What is the probability of selecting each bead? Complete the table.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pick a bead, record the shape and return it to the box. How many times would you expect to pick each shape if you repeated this process: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20 times? 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1/4 x 20 = 5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64 times? 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1/4 x 64 = 16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i="0"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80 times? 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1/4 x 80 = 20</a:t>
                      </a:r>
                      <a:endParaRPr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AU" sz="1000" u="none" cap="none" strike="noStrike"/>
                        <a:t>Each jar contains 100 jelly beans. Write a value to show the probability of choosing (without looking) a white jelly bean from each jar. Choose from this list: 0.07, 4/10, 8%, ¾, 0.8 and 7/10.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/>
                    </a:p>
                    <a:p>
                      <a:pPr indent="-228600" lvl="0" marL="2286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lphaLcParenR"/>
                      </a:pPr>
                      <a:r>
                        <a:rPr i="0" lang="en-AU" sz="1000" u="none" cap="none" strike="noStrike"/>
                        <a:t>80 white jelly beans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</a:rPr>
                        <a:t>0.8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lphaLcParenR"/>
                      </a:pPr>
                      <a:r>
                        <a:rPr i="0" lang="en-AU" sz="1000" u="none" cap="none" strike="noStrike"/>
                        <a:t>70 white jelly beans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</a:rPr>
                        <a:t>7/10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lphaLcParenR"/>
                      </a:pPr>
                      <a:r>
                        <a:rPr i="0" lang="en-AU" sz="1000" u="none" cap="none" strike="noStrike"/>
                        <a:t>7 white jelly beans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</a:rPr>
                        <a:t>0.07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lphaLcParenR"/>
                      </a:pPr>
                      <a:r>
                        <a:rPr i="0" lang="en-AU" sz="1000" u="none" cap="none" strike="noStrike"/>
                        <a:t>40 white jelly beans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</a:rPr>
                        <a:t>4/10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lphaLcParenR"/>
                      </a:pPr>
                      <a:r>
                        <a:rPr i="0" lang="en-AU" sz="1000" u="none" cap="none" strike="noStrike"/>
                        <a:t>75 white jelly beans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</a:rPr>
                        <a:t>3/4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lphaLcParenR"/>
                      </a:pPr>
                      <a:r>
                        <a:rPr i="0" lang="en-AU" sz="1000" u="none" cap="none" strike="noStrike"/>
                        <a:t>8 white jelly beans </a:t>
                      </a:r>
                      <a:r>
                        <a:rPr i="0" lang="en-AU" sz="1000" u="none" cap="none" strike="noStrike">
                          <a:solidFill>
                            <a:srgbClr val="FF0000"/>
                          </a:solidFill>
                        </a:rPr>
                        <a:t>8%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0" sz="10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8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There are 3 red marbles and 7 green marbles in a bag. Answers must be displayed in a percentage.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chance of picking a red marble from the bag?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chance of picking a white marble?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chance of not picking a red marble?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There are 1000 marbles in a backet. Half are red. Half the red ones have a green stripe. The rest are blue.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chance of picking a blue marble from the bag?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 chance or 50%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chance of picking a red marble that has a green stripe?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Unlikely or 25%, 250/1000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Amy has to choose a bead without looking. Colour the beads so that she has: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1/6 probability of choosing a red bead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red beads coloured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331/3% chance choosing a yellow bead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yellow beads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AU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 chance of choose a blue bead </a:t>
                      </a: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blue beads coloured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52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Answers may vary</a:t>
                      </a:r>
                      <a:endParaRPr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4/10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2627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900" marB="34900" marR="69825" marL="6982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able&#10;&#10;Description automatically generated"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6117" y="5531545"/>
            <a:ext cx="3204173" cy="106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7810500" y="5818909"/>
            <a:ext cx="40722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7810500" y="5974913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7810500" y="6166978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7810500" y="6332967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9036080" y="5818909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8938309" y="6158326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5906685" y="3321278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8932229" y="5982607"/>
            <a:ext cx="373228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8/36</a:t>
            </a:r>
            <a:endParaRPr/>
          </a:p>
        </p:txBody>
      </p:sp>
      <p:sp>
        <p:nvSpPr>
          <p:cNvPr id="125" name="Google Shape;125;p6"/>
          <p:cNvSpPr/>
          <p:nvPr/>
        </p:nvSpPr>
        <p:spPr>
          <a:xfrm>
            <a:off x="8938309" y="6329870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10049189" y="5800760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10056002" y="5976750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10086643" y="6166060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4/36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2021-09-06T23:39:55Z</dcterms:created>
  <dc:creator>Corrine Austin</dc:creator>
</cp:coreProperties>
</file>